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9" r:id="rId2"/>
  </p:sldMasterIdLst>
  <p:notesMasterIdLst>
    <p:notesMasterId r:id="rId51"/>
  </p:notesMasterIdLst>
  <p:sldIdLst>
    <p:sldId id="256" r:id="rId3"/>
    <p:sldId id="297" r:id="rId4"/>
    <p:sldId id="308" r:id="rId5"/>
    <p:sldId id="257" r:id="rId6"/>
    <p:sldId id="298" r:id="rId7"/>
    <p:sldId id="260" r:id="rId8"/>
    <p:sldId id="299" r:id="rId9"/>
    <p:sldId id="301" r:id="rId10"/>
    <p:sldId id="302" r:id="rId11"/>
    <p:sldId id="303" r:id="rId12"/>
    <p:sldId id="304" r:id="rId13"/>
    <p:sldId id="305" r:id="rId14"/>
    <p:sldId id="306" r:id="rId15"/>
    <p:sldId id="307" r:id="rId16"/>
    <p:sldId id="259" r:id="rId17"/>
    <p:sldId id="309" r:id="rId18"/>
    <p:sldId id="310" r:id="rId19"/>
    <p:sldId id="370" r:id="rId20"/>
    <p:sldId id="361" r:id="rId21"/>
    <p:sldId id="362" r:id="rId22"/>
    <p:sldId id="363" r:id="rId23"/>
    <p:sldId id="364" r:id="rId24"/>
    <p:sldId id="365" r:id="rId25"/>
    <p:sldId id="368" r:id="rId26"/>
    <p:sldId id="366" r:id="rId27"/>
    <p:sldId id="311" r:id="rId28"/>
    <p:sldId id="367" r:id="rId29"/>
    <p:sldId id="389" r:id="rId30"/>
    <p:sldId id="390" r:id="rId31"/>
    <p:sldId id="391" r:id="rId32"/>
    <p:sldId id="392" r:id="rId33"/>
    <p:sldId id="393" r:id="rId34"/>
    <p:sldId id="394" r:id="rId35"/>
    <p:sldId id="395" r:id="rId36"/>
    <p:sldId id="396" r:id="rId37"/>
    <p:sldId id="397" r:id="rId38"/>
    <p:sldId id="398" r:id="rId39"/>
    <p:sldId id="387" r:id="rId40"/>
    <p:sldId id="388" r:id="rId41"/>
    <p:sldId id="399" r:id="rId42"/>
    <p:sldId id="400" r:id="rId43"/>
    <p:sldId id="371" r:id="rId44"/>
    <p:sldId id="373" r:id="rId45"/>
    <p:sldId id="372" r:id="rId46"/>
    <p:sldId id="374" r:id="rId47"/>
    <p:sldId id="375" r:id="rId48"/>
    <p:sldId id="296" r:id="rId49"/>
    <p:sldId id="386" r:id="rId50"/>
  </p:sldIdLst>
  <p:sldSz cx="9144000" cy="5143500" type="screen16x9"/>
  <p:notesSz cx="6858000" cy="9144000"/>
  <p:embeddedFontLst>
    <p:embeddedFont>
      <p:font typeface="Anton" pitchFamily="2" charset="0"/>
      <p:regular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onsolas" panose="020B0609020204030204" pitchFamily="49" charset="0"/>
      <p:regular r:id="rId59"/>
      <p:bold r:id="rId60"/>
      <p:italic r:id="rId61"/>
      <p:boldItalic r:id="rId62"/>
    </p:embeddedFont>
    <p:embeddedFont>
      <p:font typeface="Fira Sans Condensed" panose="020B0503050000020004" pitchFamily="34" charset="0"/>
      <p:regular r:id="rId63"/>
      <p:bold r:id="rId64"/>
      <p:italic r:id="rId65"/>
      <p:boldItalic r:id="rId66"/>
    </p:embeddedFont>
    <p:embeddedFont>
      <p:font typeface="Fira Sans Condensed Light" panose="020B0403050000020004" pitchFamily="34" charset="0"/>
      <p:regular r:id="rId67"/>
      <p:italic r:id="rId68"/>
    </p:embeddedFont>
    <p:embeddedFont>
      <p:font typeface="Josefin Slab" pitchFamily="2" charset="0"/>
      <p:regular r:id="rId69"/>
      <p:bold r:id="rId70"/>
      <p:italic r:id="rId71"/>
      <p:boldItalic r:id="rId72"/>
    </p:embeddedFont>
    <p:embeddedFont>
      <p:font typeface="Proxima Nova" panose="020B0604020202020204" charset="0"/>
      <p:regular r:id="rId73"/>
    </p:embeddedFont>
    <p:embeddedFont>
      <p:font typeface="Proxima Nova Semibold" panose="020B0604020202020204" charset="0"/>
      <p:bold r:id="rId74"/>
    </p:embeddedFont>
    <p:embeddedFont>
      <p:font typeface="Rajdhani"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112" d="100"/>
          <a:sy n="112" d="100"/>
        </p:scale>
        <p:origin x="78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d61d3614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d61d3614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965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72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7629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1"/>
        <p:cNvGrpSpPr/>
        <p:nvPr/>
      </p:nvGrpSpPr>
      <p:grpSpPr>
        <a:xfrm>
          <a:off x="0" y="0"/>
          <a:ext cx="0" cy="0"/>
          <a:chOff x="0" y="0"/>
          <a:chExt cx="0" cy="0"/>
        </a:xfrm>
      </p:grpSpPr>
      <p:sp>
        <p:nvSpPr>
          <p:cNvPr id="13772" name="Google Shape;13772;g65abef0139_0_13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3" name="Google Shape;13773;g65abef0139_0_13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1"/>
        <p:cNvGrpSpPr/>
        <p:nvPr/>
      </p:nvGrpSpPr>
      <p:grpSpPr>
        <a:xfrm>
          <a:off x="0" y="0"/>
          <a:ext cx="0" cy="0"/>
          <a:chOff x="0" y="0"/>
          <a:chExt cx="0" cy="0"/>
        </a:xfrm>
      </p:grpSpPr>
      <p:sp>
        <p:nvSpPr>
          <p:cNvPr id="13772" name="Google Shape;13772;g65abef0139_0_13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3" name="Google Shape;13773;g65abef0139_0_13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panose="02000506040000020004"/>
                <a:ea typeface="Advent Pro Light" panose="02000506040000020004"/>
                <a:cs typeface="Advent Pro Light" panose="02000506040000020004"/>
                <a:sym typeface="Advent Pro Light" panose="020005060400000200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1755"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rPr>
              <a:t>CREDITS: This presentation template was created by </a:t>
            </a:r>
            <a:r>
              <a:rPr lang="en-GB" sz="900" b="1">
                <a:solidFill>
                  <a:schemeClr val="lt2"/>
                </a:solidFill>
                <a:uFill>
                  <a:noFill/>
                </a:uFill>
                <a:latin typeface="Fira Sans Condensed" panose="020B0503050000020004"/>
                <a:ea typeface="Fira Sans Condensed" panose="020B0503050000020004"/>
                <a:cs typeface="Fira Sans Condensed" panose="020B0503050000020004"/>
                <a:sym typeface="Fira Sans Condensed" panose="020B0503050000020004"/>
                <a:hlinkClick r:id="rId3"/>
              </a:rPr>
              <a:t>Slidesgo</a:t>
            </a:r>
            <a:r>
              <a:rPr lang="en-GB"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rPr>
              <a:t>, including icons by </a:t>
            </a:r>
            <a:r>
              <a:rPr lang="en-GB" sz="900" b="1">
                <a:solidFill>
                  <a:schemeClr val="lt2"/>
                </a:solidFill>
                <a:uFill>
                  <a:noFill/>
                </a:uFill>
                <a:latin typeface="Fira Sans Condensed" panose="020B0503050000020004"/>
                <a:ea typeface="Fira Sans Condensed" panose="020B0503050000020004"/>
                <a:cs typeface="Fira Sans Condensed" panose="020B0503050000020004"/>
                <a:sym typeface="Fira Sans Condensed" panose="020B0503050000020004"/>
                <a:hlinkClick r:id="rId4"/>
              </a:rPr>
              <a:t>Flaticon</a:t>
            </a:r>
            <a:r>
              <a:rPr lang="en-GB"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rPr>
              <a:t>, and infographics &amp; images by </a:t>
            </a:r>
            <a:r>
              <a:rPr lang="en-GB" sz="900" b="1">
                <a:solidFill>
                  <a:schemeClr val="lt2"/>
                </a:solidFill>
                <a:uFill>
                  <a:noFill/>
                </a:uFill>
                <a:latin typeface="Fira Sans Condensed" panose="020B0503050000020004"/>
                <a:ea typeface="Fira Sans Condensed" panose="020B0503050000020004"/>
                <a:cs typeface="Fira Sans Condensed" panose="020B0503050000020004"/>
                <a:sym typeface="Fira Sans Condensed" panose="020B0503050000020004"/>
                <a:hlinkClick r:id="rId5"/>
              </a:rPr>
              <a:t>Freepik</a:t>
            </a:r>
            <a:r>
              <a:rPr lang="en-GB"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rPr>
              <a:t>. </a:t>
            </a:r>
            <a:endParaRPr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endParaRPr>
          </a:p>
          <a:p>
            <a:pPr marL="0" lvl="0" indent="0" algn="ctr" rtl="0">
              <a:spcBef>
                <a:spcPts val="300"/>
              </a:spcBef>
              <a:spcAft>
                <a:spcPts val="0"/>
              </a:spcAft>
              <a:buNone/>
            </a:pPr>
            <a:endParaRPr sz="9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panose="02000000000000000000"/>
              <a:buNone/>
              <a:defRPr sz="1400"/>
            </a:lvl1pPr>
            <a:lvl2pPr lvl="1"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2pPr>
            <a:lvl3pPr lvl="2"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3pPr>
            <a:lvl4pPr lvl="3"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4pPr>
            <a:lvl5pPr lvl="4"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5pPr>
            <a:lvl6pPr lvl="5"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6pPr>
            <a:lvl7pPr lvl="6"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7pPr>
            <a:lvl8pPr lvl="7"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8pPr>
            <a:lvl9pPr lvl="8" algn="ctr" rtl="0">
              <a:lnSpc>
                <a:spcPct val="100000"/>
              </a:lnSpc>
              <a:spcBef>
                <a:spcPts val="0"/>
              </a:spcBef>
              <a:spcAft>
                <a:spcPts val="0"/>
              </a:spcAft>
              <a:buSzPts val="1100"/>
              <a:buFont typeface="Josefin Slab" panose="02000000000000000000"/>
              <a:buNone/>
              <a:defRPr sz="1100">
                <a:latin typeface="Josefin Slab" panose="02000000000000000000"/>
                <a:ea typeface="Josefin Slab" panose="02000000000000000000"/>
                <a:cs typeface="Josefin Slab" panose="02000000000000000000"/>
                <a:sym typeface="Josefin Slab" panose="02000000000000000000"/>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1pPr>
            <a:lvl2pPr lvl="1">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2pPr>
            <a:lvl3pPr lvl="2">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3pPr>
            <a:lvl4pPr lvl="3">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4pPr>
            <a:lvl5pPr lvl="4">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5pPr>
            <a:lvl6pPr lvl="5">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6pPr>
            <a:lvl7pPr lvl="6">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7pPr>
            <a:lvl8pPr lvl="7">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8pPr>
            <a:lvl9pPr lvl="8">
              <a:spcBef>
                <a:spcPts val="0"/>
              </a:spcBef>
              <a:spcAft>
                <a:spcPts val="0"/>
              </a:spcAft>
              <a:buClr>
                <a:schemeClr val="lt2"/>
              </a:buClr>
              <a:buSzPts val="2800"/>
              <a:buFont typeface="Rajdhani" panose="02000000000000000000"/>
              <a:buNone/>
              <a:defRPr sz="2800" b="1">
                <a:solidFill>
                  <a:schemeClr val="lt2"/>
                </a:solidFill>
                <a:latin typeface="Rajdhani" panose="02000000000000000000"/>
                <a:ea typeface="Rajdhani" panose="02000000000000000000"/>
                <a:cs typeface="Rajdhani" panose="02000000000000000000"/>
                <a:sym typeface="Rajdhani" panose="020000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1pPr>
            <a:lvl2pPr marL="914400" lvl="1"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2pPr>
            <a:lvl3pPr marL="1371600" lvl="2"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3pPr>
            <a:lvl4pPr marL="1828800" lvl="3"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4pPr>
            <a:lvl5pPr marL="2286000" lvl="4"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5pPr>
            <a:lvl6pPr marL="2743200" lvl="5"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6pPr>
            <a:lvl7pPr marL="3200400" lvl="6"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7pPr>
            <a:lvl8pPr marL="3657600" lvl="7" indent="-304800">
              <a:lnSpc>
                <a:spcPct val="115000"/>
              </a:lnSpc>
              <a:spcBef>
                <a:spcPts val="1600"/>
              </a:spcBef>
              <a:spcAft>
                <a:spcPts val="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8pPr>
            <a:lvl9pPr marL="4114800" lvl="8" indent="-304800">
              <a:lnSpc>
                <a:spcPct val="115000"/>
              </a:lnSpc>
              <a:spcBef>
                <a:spcPts val="1600"/>
              </a:spcBef>
              <a:spcAft>
                <a:spcPts val="1600"/>
              </a:spcAft>
              <a:buClr>
                <a:schemeClr val="lt2"/>
              </a:buClr>
              <a:buSzPts val="1200"/>
              <a:buFont typeface="Fira Sans Condensed Light" panose="020B0503050000020004"/>
              <a:buChar char="■"/>
              <a:defRPr sz="1200">
                <a:solidFill>
                  <a:schemeClr val="lt2"/>
                </a:solidFill>
                <a:latin typeface="Fira Sans Condensed Light" panose="020B0503050000020004"/>
                <a:ea typeface="Fira Sans Condensed Light" panose="020B0503050000020004"/>
                <a:cs typeface="Fira Sans Condensed Light" panose="020B0503050000020004"/>
                <a:sym typeface="Fira Sans Condensed Light" panose="020B05030500000200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96" name="Google Shape;96;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latin typeface="Rajdhani" panose="02000000000000000000"/>
                <a:ea typeface="Rajdhani" panose="02000000000000000000"/>
                <a:cs typeface="Rajdhani" panose="02000000000000000000"/>
                <a:sym typeface="Rajdhani" panose="02000000000000000000"/>
              </a:rPr>
              <a:t>Tổng quan về Struts</a:t>
            </a: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latin typeface="Fira Sans Condensed Light" panose="020B0503050000020004"/>
                <a:ea typeface="Fira Sans Condensed Light" panose="020B0503050000020004"/>
                <a:cs typeface="Fira Sans Condensed Light" panose="020B0503050000020004"/>
                <a:sym typeface="Fira Sans Condensed Light" panose="020B0503050000020004"/>
              </a:rPr>
              <a:t>Thuyết trình nhóm 7</a:t>
            </a:r>
          </a:p>
        </p:txBody>
      </p:sp>
      <p:pic>
        <p:nvPicPr>
          <p:cNvPr id="104" name="Google Shape;104;p24"/>
          <p:cNvPicPr preferRelativeResize="0"/>
          <p:nvPr/>
        </p:nvPicPr>
        <p:blipFill rotWithShape="1">
          <a:blip r:embed="rId4"/>
          <a:srcRect l="6664" t="4858" r="6220" b="5495"/>
          <a:stretch>
            <a:fillRect/>
          </a:stretch>
        </p:blipFill>
        <p:spPr>
          <a:xfrm>
            <a:off x="4859485" y="33959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Nếu không tìm thấy sẽ báo lỗi 404 hay lỗi tương ứng. Ngược lại, nếu tìm thấy sẽ xác định action và View tương ứng của phần xử lý. View ở đây bao gồm form đón giá trị nhập và kết xuất để trả về người dùng</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507740"/>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Giá trị tương ứng của form nhập được lưu trữ vào Form Bean, thực tế là một Java Object  (Action Form) có chứa các thuộc tính – state và các phương thức truy cập get, set. Tại đây, nếu có áp dụng validation thì dữ liệu được checking, checking thành công thì mới được lưu trữ vào form bean và kích hoạt chuyển dữ liệu của FormBean đến Action tương ứng để xử lý</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Action khi đón nhận FormBean sẽ gọi thành phần xử lý tương ứng tư Java Bean hay Java Object tương ứng hay kết nối lấy dữ liệu từ DB về nếu có để xử lý</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Sau khi xử lý hoàn tất, Action sẽ phải trả kết quả trở về Action Servlet đồng thời mapping trong struts-config.xml để xác định view kết xuất cho người dùng dựa trên kết quả xử lý trên struts-config.</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Khi xác định xong, dữ liệu từ kết quả xử lý Action và Form Bean sẽ được đổ vào trang JSP kêt xuất tương ứng và kết quả thành công chuyển về Action Servlet</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Action Servlet response kết quả về client – hoàn tất quá trình xử lý</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340" y="1434465"/>
            <a:ext cx="2298065" cy="22745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Sự ra đời của Struts 2</a:t>
            </a:r>
          </a:p>
        </p:txBody>
      </p:sp>
      <p:sp>
        <p:nvSpPr>
          <p:cNvPr id="136" name="Google Shape;136;p2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a:latin typeface="Calibri Light" panose="020F0302020204030204" charset="0"/>
                <a:cs typeface="Calibri Light" panose="020F0302020204030204" charset="0"/>
              </a:rPr>
              <a:t>Struts framework đã được các nhà phát triển Java EE cho rằng có một số hạn chế nhất định (chủ yếu là thiếu sự tách biệt giữa lớp trình bày, lớp xử lý yêu cầu và mô hình) vào thời điểm đó, và do đó vài năm sau, Struts2 mới xuất hiện.</a:t>
            </a: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962025" y="1418590"/>
            <a:ext cx="7759065" cy="2306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ym typeface="+mn-ea"/>
              </a:rPr>
              <a:t>Struts</a:t>
            </a:r>
            <a:r>
              <a:rPr lang="en-US" altLang="en-GB">
                <a:sym typeface="+mn-ea"/>
              </a:rPr>
              <a:t> 2 Framework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Tổng quan về Struts 2 Framework.</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Struts2 là framework được sử dụng để tạo ứng dụng web dựa trên mẫu thiết kế MVC. Struts2 không chỉ là phiên bản tiếp theo của Struts1, mà nó là bản nâng cấp hoàn chỉnh của kiến trúc Struts, đơn giản hóa hơn mô hình Struts 1 Framework như là rút gọn tập tin cấu hình hay sử dụng annotation thay thế cho tập tin cấu hình.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Một số đặc tính cải tiến của Strut2 Framework</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JavaBeans được sử dụng thay thế Action form và có phương thức chỉ định để kích hoạt thực thi (mặc </a:t>
            </a: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định là phương thức execute không có tham số truyền và kiểu trả về là kiểu String) nhằm tăng khả năng tái sử dụng của các object trong các ứng dụng và các framework khác. Đặc biệt, chúng dễ dàng thuật tiện cho testing từng thành phần chức năng và thành phần</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Sử dụng cả annotation và tập tin cấu hình XML rút gọn</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Sử dụng ngôn ngữ mới Object Graphic Notation Language (OGNL) thay thế cho EL của JSP</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Sử dụng bộ taglib duy nhất thay cho 4-5 bộ taglib trong Struts 1 Framework và JSTL 1.1 trong JSP</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Các POJO form và POJO action: Struts2 đã loại bỏ các Form Action mà là một phần không thể tách rời của Struts framework. Với Struts2, bạn có thể sử dụng bất kỳ POJO nào để nhận dữ liệu từ form. Tương tự như vậy, với Struts2 bạn có thể xem bất kỳ POJO nào làm lớp Action.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Một số đặc tính cải tiến của Strut2 Framework</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Hỗ trợ thẻ: Struts2 đã cải tiến các thẻ form và các thẻ mới nhằm giúp các nhà phát triển viết mã ít hơn.</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Hỗ trợ AJAX: Struts2 đã công nhận sự tiếp quản của các công nghệ Web2.0 và đã tích hợp hỗ trợ AJAX vào sản phẩm bằng cách tạo các thẻ AJAX có chức năng rất giống với các thẻ Struts2 tiêu chuẩn.</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Tích hợp dễ dàng: Việc tích hợp Struts2 với các framework khác như Spring, Tiles và SiteMesh giờ đây đã trở nên dễ dàng hơn.</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Hỗ trợ Template: Hỗ trợ tạo ra các view bằng việc sử dụng các tamplate.</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Hỗ trợ Plugin: Các hành vi của core Struts2 có thể được cải tiến bằng cách sử dụng các plugin. Hiện nay có khá nhiều plugin có sẵn cho Struts2.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36"/>
          <p:cNvSpPr/>
          <p:nvPr/>
        </p:nvSpPr>
        <p:spPr>
          <a:xfrm>
            <a:off x="750225" y="28693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40" name="Google Shape;1640;p36"/>
          <p:cNvSpPr/>
          <p:nvPr/>
        </p:nvSpPr>
        <p:spPr>
          <a:xfrm>
            <a:off x="2864575" y="28693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41" name="Google Shape;1641;p36"/>
          <p:cNvSpPr/>
          <p:nvPr/>
        </p:nvSpPr>
        <p:spPr>
          <a:xfrm>
            <a:off x="2864575" y="13099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42" name="Google Shape;1642;p36"/>
          <p:cNvSpPr/>
          <p:nvPr/>
        </p:nvSpPr>
        <p:spPr>
          <a:xfrm>
            <a:off x="4978925" y="13099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nvGrpSpPr>
          <p:cNvPr id="1643" name="Google Shape;1643;p36"/>
          <p:cNvGrpSpPr/>
          <p:nvPr/>
        </p:nvGrpSpPr>
        <p:grpSpPr>
          <a:xfrm>
            <a:off x="4966075" y="2099609"/>
            <a:ext cx="1705610" cy="266700"/>
            <a:chOff x="1361875" y="2516775"/>
            <a:chExt cx="1705610" cy="266700"/>
          </a:xfrm>
        </p:grpSpPr>
        <p:sp>
          <p:nvSpPr>
            <p:cNvPr id="1644" name="Google Shape;1644;p36"/>
            <p:cNvSpPr txBox="1"/>
            <p:nvPr/>
          </p:nvSpPr>
          <p:spPr>
            <a:xfrm>
              <a:off x="1625400" y="2516775"/>
              <a:ext cx="1442085"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Võ Tấn Đạt</a:t>
              </a:r>
            </a:p>
          </p:txBody>
        </p:sp>
        <p:sp>
          <p:nvSpPr>
            <p:cNvPr id="1645" name="Google Shape;1645;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646" name="Google Shape;1646;p36"/>
          <p:cNvGrpSpPr/>
          <p:nvPr/>
        </p:nvGrpSpPr>
        <p:grpSpPr>
          <a:xfrm>
            <a:off x="5027864" y="2530733"/>
            <a:ext cx="85095" cy="85121"/>
            <a:chOff x="307113" y="1398725"/>
            <a:chExt cx="129600" cy="129600"/>
          </a:xfrm>
        </p:grpSpPr>
        <p:cxnSp>
          <p:nvCxnSpPr>
            <p:cNvPr id="1647" name="Google Shape;1647;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648" name="Google Shape;1648;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sp>
        <p:nvSpPr>
          <p:cNvPr id="1650" name="Google Shape;1650;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latin typeface="Calibri" panose="020F0502020204030204" charset="0"/>
                <a:cs typeface="Calibri" panose="020F0502020204030204" charset="0"/>
              </a:rPr>
              <a:t>Thành Viên Nhóm 7</a:t>
            </a:r>
          </a:p>
        </p:txBody>
      </p:sp>
      <p:grpSp>
        <p:nvGrpSpPr>
          <p:cNvPr id="1674" name="Google Shape;1674;p36"/>
          <p:cNvGrpSpPr/>
          <p:nvPr/>
        </p:nvGrpSpPr>
        <p:grpSpPr>
          <a:xfrm>
            <a:off x="5423568" y="1387224"/>
            <a:ext cx="410465" cy="529052"/>
            <a:chOff x="5699854" y="1937908"/>
            <a:chExt cx="275073" cy="354545"/>
          </a:xfrm>
        </p:grpSpPr>
        <p:sp>
          <p:nvSpPr>
            <p:cNvPr id="1675" name="Google Shape;1675;p36"/>
            <p:cNvSpPr/>
            <p:nvPr/>
          </p:nvSpPr>
          <p:spPr>
            <a:xfrm>
              <a:off x="5699854" y="2132044"/>
              <a:ext cx="274812" cy="160409"/>
            </a:xfrm>
            <a:custGeom>
              <a:avLst/>
              <a:gdLst/>
              <a:ahLst/>
              <a:cxnLst/>
              <a:rect l="l" t="t" r="r" b="b"/>
              <a:pathLst>
                <a:path w="10495" h="6126" extrusionOk="0">
                  <a:moveTo>
                    <a:pt x="3722" y="1"/>
                  </a:moveTo>
                  <a:lnTo>
                    <a:pt x="3722" y="1270"/>
                  </a:lnTo>
                  <a:cubicBezTo>
                    <a:pt x="3722" y="1556"/>
                    <a:pt x="3531" y="1814"/>
                    <a:pt x="3254" y="1899"/>
                  </a:cubicBezTo>
                  <a:lnTo>
                    <a:pt x="945" y="2577"/>
                  </a:lnTo>
                  <a:cubicBezTo>
                    <a:pt x="383" y="2739"/>
                    <a:pt x="1" y="3254"/>
                    <a:pt x="1" y="3836"/>
                  </a:cubicBezTo>
                  <a:lnTo>
                    <a:pt x="1" y="5477"/>
                  </a:lnTo>
                  <a:cubicBezTo>
                    <a:pt x="1" y="5830"/>
                    <a:pt x="297" y="6126"/>
                    <a:pt x="659" y="6126"/>
                  </a:cubicBezTo>
                  <a:lnTo>
                    <a:pt x="9846" y="6126"/>
                  </a:lnTo>
                  <a:cubicBezTo>
                    <a:pt x="10199" y="6126"/>
                    <a:pt x="10495" y="5830"/>
                    <a:pt x="10495" y="5477"/>
                  </a:cubicBezTo>
                  <a:lnTo>
                    <a:pt x="10495" y="3836"/>
                  </a:lnTo>
                  <a:cubicBezTo>
                    <a:pt x="10495" y="3254"/>
                    <a:pt x="10113" y="2739"/>
                    <a:pt x="9560" y="2577"/>
                  </a:cubicBezTo>
                  <a:lnTo>
                    <a:pt x="7251" y="1899"/>
                  </a:lnTo>
                  <a:cubicBezTo>
                    <a:pt x="6975" y="1814"/>
                    <a:pt x="6784" y="1556"/>
                    <a:pt x="6784" y="1270"/>
                  </a:cubicBezTo>
                  <a:lnTo>
                    <a:pt x="6784"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76" name="Google Shape;1676;p36"/>
            <p:cNvSpPr/>
            <p:nvPr/>
          </p:nvSpPr>
          <p:spPr>
            <a:xfrm>
              <a:off x="5745835" y="2257967"/>
              <a:ext cx="11260" cy="34486"/>
            </a:xfrm>
            <a:custGeom>
              <a:avLst/>
              <a:gdLst/>
              <a:ahLst/>
              <a:cxnLst/>
              <a:rect l="l" t="t" r="r" b="b"/>
              <a:pathLst>
                <a:path w="430" h="1317" extrusionOk="0">
                  <a:moveTo>
                    <a:pt x="0" y="0"/>
                  </a:moveTo>
                  <a:lnTo>
                    <a:pt x="0" y="1317"/>
                  </a:lnTo>
                  <a:lnTo>
                    <a:pt x="430" y="1317"/>
                  </a:lnTo>
                  <a:lnTo>
                    <a:pt x="4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77" name="Google Shape;1677;p36"/>
            <p:cNvSpPr/>
            <p:nvPr/>
          </p:nvSpPr>
          <p:spPr>
            <a:xfrm>
              <a:off x="5917451" y="2257967"/>
              <a:ext cx="11521" cy="34486"/>
            </a:xfrm>
            <a:custGeom>
              <a:avLst/>
              <a:gdLst/>
              <a:ahLst/>
              <a:cxnLst/>
              <a:rect l="l" t="t" r="r" b="b"/>
              <a:pathLst>
                <a:path w="440" h="1317" extrusionOk="0">
                  <a:moveTo>
                    <a:pt x="0" y="0"/>
                  </a:moveTo>
                  <a:lnTo>
                    <a:pt x="0" y="1317"/>
                  </a:lnTo>
                  <a:lnTo>
                    <a:pt x="439" y="1317"/>
                  </a:lnTo>
                  <a:lnTo>
                    <a:pt x="4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78" name="Google Shape;1678;p36"/>
            <p:cNvSpPr/>
            <p:nvPr/>
          </p:nvSpPr>
          <p:spPr>
            <a:xfrm>
              <a:off x="5699854" y="2181769"/>
              <a:ext cx="275073" cy="110684"/>
            </a:xfrm>
            <a:custGeom>
              <a:avLst/>
              <a:gdLst/>
              <a:ahLst/>
              <a:cxnLst/>
              <a:rect l="l" t="t" r="r" b="b"/>
              <a:pathLst>
                <a:path w="10505" h="4227" extrusionOk="0">
                  <a:moveTo>
                    <a:pt x="3245" y="0"/>
                  </a:moveTo>
                  <a:lnTo>
                    <a:pt x="945" y="678"/>
                  </a:lnTo>
                  <a:cubicBezTo>
                    <a:pt x="383" y="840"/>
                    <a:pt x="1" y="1346"/>
                    <a:pt x="1" y="1927"/>
                  </a:cubicBezTo>
                  <a:lnTo>
                    <a:pt x="1" y="2910"/>
                  </a:lnTo>
                  <a:lnTo>
                    <a:pt x="2186" y="3349"/>
                  </a:lnTo>
                  <a:lnTo>
                    <a:pt x="2186" y="4227"/>
                  </a:lnTo>
                  <a:lnTo>
                    <a:pt x="8310" y="4227"/>
                  </a:lnTo>
                  <a:lnTo>
                    <a:pt x="8310" y="3349"/>
                  </a:lnTo>
                  <a:lnTo>
                    <a:pt x="10504" y="2910"/>
                  </a:lnTo>
                  <a:lnTo>
                    <a:pt x="10504" y="1937"/>
                  </a:lnTo>
                  <a:cubicBezTo>
                    <a:pt x="10504" y="1355"/>
                    <a:pt x="10113" y="840"/>
                    <a:pt x="9560" y="678"/>
                  </a:cubicBezTo>
                  <a:lnTo>
                    <a:pt x="7251" y="0"/>
                  </a:lnTo>
                  <a:lnTo>
                    <a:pt x="5248" y="287"/>
                  </a:lnTo>
                  <a:lnTo>
                    <a:pt x="32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79" name="Google Shape;1679;p36"/>
            <p:cNvSpPr/>
            <p:nvPr/>
          </p:nvSpPr>
          <p:spPr>
            <a:xfrm>
              <a:off x="5797288" y="2132044"/>
              <a:ext cx="80205" cy="34381"/>
            </a:xfrm>
            <a:custGeom>
              <a:avLst/>
              <a:gdLst/>
              <a:ahLst/>
              <a:cxnLst/>
              <a:rect l="l" t="t" r="r" b="b"/>
              <a:pathLst>
                <a:path w="3063" h="1313" extrusionOk="0">
                  <a:moveTo>
                    <a:pt x="1" y="1"/>
                  </a:moveTo>
                  <a:lnTo>
                    <a:pt x="1" y="926"/>
                  </a:lnTo>
                  <a:cubicBezTo>
                    <a:pt x="478" y="1184"/>
                    <a:pt x="1005" y="1313"/>
                    <a:pt x="1532" y="1313"/>
                  </a:cubicBezTo>
                  <a:cubicBezTo>
                    <a:pt x="2059" y="1313"/>
                    <a:pt x="2586" y="1184"/>
                    <a:pt x="3063" y="926"/>
                  </a:cubicBezTo>
                  <a:lnTo>
                    <a:pt x="3063" y="1"/>
                  </a:ln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0" name="Google Shape;1680;p36"/>
            <p:cNvSpPr/>
            <p:nvPr/>
          </p:nvSpPr>
          <p:spPr>
            <a:xfrm>
              <a:off x="5734837" y="1937908"/>
              <a:ext cx="205107" cy="136974"/>
            </a:xfrm>
            <a:custGeom>
              <a:avLst/>
              <a:gdLst/>
              <a:ahLst/>
              <a:cxnLst/>
              <a:rect l="l" t="t" r="r" b="b"/>
              <a:pathLst>
                <a:path w="7833" h="5231" extrusionOk="0">
                  <a:moveTo>
                    <a:pt x="5157" y="0"/>
                  </a:moveTo>
                  <a:cubicBezTo>
                    <a:pt x="5146" y="0"/>
                    <a:pt x="5135" y="1"/>
                    <a:pt x="5124" y="2"/>
                  </a:cubicBezTo>
                  <a:lnTo>
                    <a:pt x="3693" y="203"/>
                  </a:lnTo>
                  <a:lnTo>
                    <a:pt x="2920" y="12"/>
                  </a:lnTo>
                  <a:cubicBezTo>
                    <a:pt x="2901" y="6"/>
                    <a:pt x="2881" y="2"/>
                    <a:pt x="2860" y="2"/>
                  </a:cubicBezTo>
                  <a:cubicBezTo>
                    <a:pt x="2819" y="2"/>
                    <a:pt x="2777" y="15"/>
                    <a:pt x="2739" y="41"/>
                  </a:cubicBezTo>
                  <a:lnTo>
                    <a:pt x="1947" y="642"/>
                  </a:lnTo>
                  <a:lnTo>
                    <a:pt x="1069" y="642"/>
                  </a:lnTo>
                  <a:cubicBezTo>
                    <a:pt x="955" y="642"/>
                    <a:pt x="859" y="737"/>
                    <a:pt x="859" y="861"/>
                  </a:cubicBezTo>
                  <a:lnTo>
                    <a:pt x="859" y="1729"/>
                  </a:lnTo>
                  <a:lnTo>
                    <a:pt x="287" y="1729"/>
                  </a:lnTo>
                  <a:cubicBezTo>
                    <a:pt x="134" y="1729"/>
                    <a:pt x="29" y="1882"/>
                    <a:pt x="77" y="2025"/>
                  </a:cubicBezTo>
                  <a:lnTo>
                    <a:pt x="420" y="3046"/>
                  </a:lnTo>
                  <a:lnTo>
                    <a:pt x="77" y="3380"/>
                  </a:lnTo>
                  <a:cubicBezTo>
                    <a:pt x="20" y="3446"/>
                    <a:pt x="1" y="3532"/>
                    <a:pt x="29" y="3618"/>
                  </a:cubicBezTo>
                  <a:lnTo>
                    <a:pt x="640" y="5230"/>
                  </a:lnTo>
                  <a:lnTo>
                    <a:pt x="7194" y="5230"/>
                  </a:lnTo>
                  <a:lnTo>
                    <a:pt x="7804" y="3618"/>
                  </a:lnTo>
                  <a:cubicBezTo>
                    <a:pt x="7833" y="3532"/>
                    <a:pt x="7814" y="3446"/>
                    <a:pt x="7757" y="3380"/>
                  </a:cubicBezTo>
                  <a:lnTo>
                    <a:pt x="7413" y="3046"/>
                  </a:lnTo>
                  <a:lnTo>
                    <a:pt x="7757" y="2025"/>
                  </a:lnTo>
                  <a:cubicBezTo>
                    <a:pt x="7804" y="1882"/>
                    <a:pt x="7699" y="1729"/>
                    <a:pt x="7547" y="1729"/>
                  </a:cubicBezTo>
                  <a:lnTo>
                    <a:pt x="6755" y="1729"/>
                  </a:lnTo>
                  <a:lnTo>
                    <a:pt x="7079" y="937"/>
                  </a:lnTo>
                  <a:cubicBezTo>
                    <a:pt x="7136" y="794"/>
                    <a:pt x="7022" y="642"/>
                    <a:pt x="6869" y="642"/>
                  </a:cubicBezTo>
                  <a:lnTo>
                    <a:pt x="5887" y="642"/>
                  </a:lnTo>
                  <a:lnTo>
                    <a:pt x="5305" y="60"/>
                  </a:lnTo>
                  <a:cubicBezTo>
                    <a:pt x="5265" y="20"/>
                    <a:pt x="5212" y="0"/>
                    <a:pt x="5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1" name="Google Shape;1681;p36"/>
            <p:cNvSpPr/>
            <p:nvPr/>
          </p:nvSpPr>
          <p:spPr>
            <a:xfrm>
              <a:off x="5734837" y="1950451"/>
              <a:ext cx="190889" cy="124431"/>
            </a:xfrm>
            <a:custGeom>
              <a:avLst/>
              <a:gdLst/>
              <a:ahLst/>
              <a:cxnLst/>
              <a:rect l="l" t="t" r="r" b="b"/>
              <a:pathLst>
                <a:path w="7290" h="4752" extrusionOk="0">
                  <a:moveTo>
                    <a:pt x="2166" y="0"/>
                  </a:moveTo>
                  <a:lnTo>
                    <a:pt x="1947" y="163"/>
                  </a:lnTo>
                  <a:lnTo>
                    <a:pt x="1069" y="163"/>
                  </a:lnTo>
                  <a:cubicBezTo>
                    <a:pt x="955" y="163"/>
                    <a:pt x="859" y="258"/>
                    <a:pt x="859" y="382"/>
                  </a:cubicBezTo>
                  <a:lnTo>
                    <a:pt x="859" y="1260"/>
                  </a:lnTo>
                  <a:lnTo>
                    <a:pt x="287" y="1260"/>
                  </a:lnTo>
                  <a:cubicBezTo>
                    <a:pt x="134" y="1260"/>
                    <a:pt x="29" y="1403"/>
                    <a:pt x="77" y="1546"/>
                  </a:cubicBezTo>
                  <a:lnTo>
                    <a:pt x="420" y="2567"/>
                  </a:lnTo>
                  <a:lnTo>
                    <a:pt x="77" y="2910"/>
                  </a:lnTo>
                  <a:cubicBezTo>
                    <a:pt x="20" y="2967"/>
                    <a:pt x="1" y="3053"/>
                    <a:pt x="29" y="3139"/>
                  </a:cubicBezTo>
                  <a:lnTo>
                    <a:pt x="640" y="4751"/>
                  </a:lnTo>
                  <a:lnTo>
                    <a:pt x="7194" y="4751"/>
                  </a:lnTo>
                  <a:lnTo>
                    <a:pt x="7289" y="4503"/>
                  </a:lnTo>
                  <a:lnTo>
                    <a:pt x="7289" y="4503"/>
                  </a:lnTo>
                  <a:cubicBezTo>
                    <a:pt x="7117" y="4522"/>
                    <a:pt x="6936" y="4532"/>
                    <a:pt x="6755" y="4541"/>
                  </a:cubicBezTo>
                  <a:cubicBezTo>
                    <a:pt x="4246" y="4532"/>
                    <a:pt x="2195" y="2509"/>
                    <a:pt x="2166" y="0"/>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2" name="Google Shape;1682;p36"/>
            <p:cNvSpPr/>
            <p:nvPr/>
          </p:nvSpPr>
          <p:spPr>
            <a:xfrm>
              <a:off x="5744840" y="2011907"/>
              <a:ext cx="184866" cy="143415"/>
            </a:xfrm>
            <a:custGeom>
              <a:avLst/>
              <a:gdLst/>
              <a:ahLst/>
              <a:cxnLst/>
              <a:rect l="l" t="t" r="r" b="b"/>
              <a:pathLst>
                <a:path w="7060" h="5477" extrusionOk="0">
                  <a:moveTo>
                    <a:pt x="3091" y="0"/>
                  </a:moveTo>
                  <a:lnTo>
                    <a:pt x="2757" y="506"/>
                  </a:lnTo>
                  <a:cubicBezTo>
                    <a:pt x="2715" y="569"/>
                    <a:pt x="2642" y="607"/>
                    <a:pt x="2568" y="607"/>
                  </a:cubicBezTo>
                  <a:cubicBezTo>
                    <a:pt x="2542" y="607"/>
                    <a:pt x="2515" y="602"/>
                    <a:pt x="2490" y="592"/>
                  </a:cubicBezTo>
                  <a:lnTo>
                    <a:pt x="1431" y="134"/>
                  </a:lnTo>
                  <a:cubicBezTo>
                    <a:pt x="1403" y="120"/>
                    <a:pt x="1373" y="114"/>
                    <a:pt x="1344" y="114"/>
                  </a:cubicBezTo>
                  <a:cubicBezTo>
                    <a:pt x="1230" y="114"/>
                    <a:pt x="1126" y="212"/>
                    <a:pt x="1126" y="334"/>
                  </a:cubicBezTo>
                  <a:lnTo>
                    <a:pt x="1126" y="1317"/>
                  </a:lnTo>
                  <a:cubicBezTo>
                    <a:pt x="1126" y="1555"/>
                    <a:pt x="926" y="1756"/>
                    <a:pt x="687" y="1756"/>
                  </a:cubicBezTo>
                  <a:lnTo>
                    <a:pt x="611" y="1756"/>
                  </a:lnTo>
                  <a:cubicBezTo>
                    <a:pt x="604" y="1755"/>
                    <a:pt x="598" y="1755"/>
                    <a:pt x="592" y="1755"/>
                  </a:cubicBezTo>
                  <a:cubicBezTo>
                    <a:pt x="314" y="1755"/>
                    <a:pt x="76" y="1962"/>
                    <a:pt x="38" y="2242"/>
                  </a:cubicBezTo>
                  <a:cubicBezTo>
                    <a:pt x="0" y="2567"/>
                    <a:pt x="258" y="2843"/>
                    <a:pt x="582" y="2843"/>
                  </a:cubicBezTo>
                  <a:lnTo>
                    <a:pt x="697" y="2843"/>
                  </a:lnTo>
                  <a:cubicBezTo>
                    <a:pt x="811" y="4331"/>
                    <a:pt x="2042" y="5476"/>
                    <a:pt x="3530" y="5476"/>
                  </a:cubicBezTo>
                  <a:cubicBezTo>
                    <a:pt x="5018" y="5476"/>
                    <a:pt x="6249" y="4331"/>
                    <a:pt x="6363" y="2843"/>
                  </a:cubicBezTo>
                  <a:lnTo>
                    <a:pt x="6478" y="2843"/>
                  </a:lnTo>
                  <a:cubicBezTo>
                    <a:pt x="6802" y="2843"/>
                    <a:pt x="7060" y="2567"/>
                    <a:pt x="7022" y="2242"/>
                  </a:cubicBezTo>
                  <a:cubicBezTo>
                    <a:pt x="6983" y="1956"/>
                    <a:pt x="6745" y="1746"/>
                    <a:pt x="6449" y="1746"/>
                  </a:cubicBezTo>
                  <a:lnTo>
                    <a:pt x="6373" y="1746"/>
                  </a:lnTo>
                  <a:cubicBezTo>
                    <a:pt x="6134" y="1746"/>
                    <a:pt x="5934" y="1555"/>
                    <a:pt x="5934" y="1307"/>
                  </a:cubicBezTo>
                  <a:lnTo>
                    <a:pt x="5934" y="878"/>
                  </a:lnTo>
                  <a:lnTo>
                    <a:pt x="4627" y="0"/>
                  </a:lnTo>
                  <a:lnTo>
                    <a:pt x="4627" y="506"/>
                  </a:lnTo>
                  <a:cubicBezTo>
                    <a:pt x="4627" y="628"/>
                    <a:pt x="4524" y="718"/>
                    <a:pt x="4412" y="718"/>
                  </a:cubicBezTo>
                  <a:cubicBezTo>
                    <a:pt x="4375" y="718"/>
                    <a:pt x="4338" y="708"/>
                    <a:pt x="4303" y="687"/>
                  </a:cubicBezTo>
                  <a:lnTo>
                    <a:pt x="3091" y="0"/>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3" name="Google Shape;1683;p36"/>
            <p:cNvSpPr/>
            <p:nvPr/>
          </p:nvSpPr>
          <p:spPr>
            <a:xfrm>
              <a:off x="5797288" y="2057731"/>
              <a:ext cx="11521" cy="17151"/>
            </a:xfrm>
            <a:custGeom>
              <a:avLst/>
              <a:gdLst/>
              <a:ahLst/>
              <a:cxnLst/>
              <a:rect l="l" t="t" r="r" b="b"/>
              <a:pathLst>
                <a:path w="440" h="655" extrusionOk="0">
                  <a:moveTo>
                    <a:pt x="220" y="1"/>
                  </a:moveTo>
                  <a:cubicBezTo>
                    <a:pt x="110" y="1"/>
                    <a:pt x="1" y="72"/>
                    <a:pt x="1" y="216"/>
                  </a:cubicBezTo>
                  <a:lnTo>
                    <a:pt x="1" y="435"/>
                  </a:lnTo>
                  <a:cubicBezTo>
                    <a:pt x="1" y="559"/>
                    <a:pt x="96" y="654"/>
                    <a:pt x="220" y="654"/>
                  </a:cubicBezTo>
                  <a:cubicBezTo>
                    <a:pt x="334" y="654"/>
                    <a:pt x="430" y="559"/>
                    <a:pt x="439" y="444"/>
                  </a:cubicBezTo>
                  <a:lnTo>
                    <a:pt x="439" y="216"/>
                  </a:lnTo>
                  <a:cubicBezTo>
                    <a:pt x="439" y="72"/>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4" name="Google Shape;1684;p36"/>
            <p:cNvSpPr/>
            <p:nvPr/>
          </p:nvSpPr>
          <p:spPr>
            <a:xfrm>
              <a:off x="5865998" y="2057731"/>
              <a:ext cx="11495" cy="17151"/>
            </a:xfrm>
            <a:custGeom>
              <a:avLst/>
              <a:gdLst/>
              <a:ahLst/>
              <a:cxnLst/>
              <a:rect l="l" t="t" r="r" b="b"/>
              <a:pathLst>
                <a:path w="439" h="655" extrusionOk="0">
                  <a:moveTo>
                    <a:pt x="219" y="1"/>
                  </a:moveTo>
                  <a:cubicBezTo>
                    <a:pt x="110" y="1"/>
                    <a:pt x="0" y="72"/>
                    <a:pt x="0" y="216"/>
                  </a:cubicBezTo>
                  <a:lnTo>
                    <a:pt x="0" y="435"/>
                  </a:lnTo>
                  <a:cubicBezTo>
                    <a:pt x="0" y="559"/>
                    <a:pt x="95" y="654"/>
                    <a:pt x="219" y="654"/>
                  </a:cubicBezTo>
                  <a:cubicBezTo>
                    <a:pt x="334" y="654"/>
                    <a:pt x="429" y="559"/>
                    <a:pt x="439" y="444"/>
                  </a:cubicBezTo>
                  <a:lnTo>
                    <a:pt x="439" y="216"/>
                  </a:lnTo>
                  <a:cubicBezTo>
                    <a:pt x="439" y="72"/>
                    <a:pt x="329"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5" name="Google Shape;1685;p36"/>
            <p:cNvSpPr/>
            <p:nvPr/>
          </p:nvSpPr>
          <p:spPr>
            <a:xfrm>
              <a:off x="5811768" y="2097663"/>
              <a:ext cx="50799" cy="17439"/>
            </a:xfrm>
            <a:custGeom>
              <a:avLst/>
              <a:gdLst/>
              <a:ahLst/>
              <a:cxnLst/>
              <a:rect l="l" t="t" r="r" b="b"/>
              <a:pathLst>
                <a:path w="1940" h="666" extrusionOk="0">
                  <a:moveTo>
                    <a:pt x="323" y="0"/>
                  </a:moveTo>
                  <a:cubicBezTo>
                    <a:pt x="153" y="0"/>
                    <a:pt x="0" y="224"/>
                    <a:pt x="163" y="379"/>
                  </a:cubicBezTo>
                  <a:cubicBezTo>
                    <a:pt x="382" y="562"/>
                    <a:pt x="654" y="666"/>
                    <a:pt x="937" y="666"/>
                  </a:cubicBezTo>
                  <a:cubicBezTo>
                    <a:pt x="949" y="666"/>
                    <a:pt x="962" y="666"/>
                    <a:pt x="974" y="665"/>
                  </a:cubicBezTo>
                  <a:cubicBezTo>
                    <a:pt x="986" y="666"/>
                    <a:pt x="999" y="666"/>
                    <a:pt x="1011" y="666"/>
                  </a:cubicBezTo>
                  <a:cubicBezTo>
                    <a:pt x="1294" y="666"/>
                    <a:pt x="1565" y="562"/>
                    <a:pt x="1785" y="379"/>
                  </a:cubicBezTo>
                  <a:cubicBezTo>
                    <a:pt x="1940" y="224"/>
                    <a:pt x="1792" y="0"/>
                    <a:pt x="1624" y="0"/>
                  </a:cubicBezTo>
                  <a:cubicBezTo>
                    <a:pt x="1575" y="0"/>
                    <a:pt x="1525" y="19"/>
                    <a:pt x="1480" y="64"/>
                  </a:cubicBezTo>
                  <a:cubicBezTo>
                    <a:pt x="1327" y="169"/>
                    <a:pt x="1150" y="222"/>
                    <a:pt x="974" y="222"/>
                  </a:cubicBezTo>
                  <a:cubicBezTo>
                    <a:pt x="797" y="222"/>
                    <a:pt x="621" y="169"/>
                    <a:pt x="468" y="64"/>
                  </a:cubicBezTo>
                  <a:cubicBezTo>
                    <a:pt x="423" y="19"/>
                    <a:pt x="372"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6" name="Google Shape;1686;p36"/>
            <p:cNvSpPr/>
            <p:nvPr/>
          </p:nvSpPr>
          <p:spPr>
            <a:xfrm>
              <a:off x="5744840" y="2011907"/>
              <a:ext cx="155382" cy="143389"/>
            </a:xfrm>
            <a:custGeom>
              <a:avLst/>
              <a:gdLst/>
              <a:ahLst/>
              <a:cxnLst/>
              <a:rect l="l" t="t" r="r" b="b"/>
              <a:pathLst>
                <a:path w="5934" h="5476" extrusionOk="0">
                  <a:moveTo>
                    <a:pt x="3101" y="0"/>
                  </a:moveTo>
                  <a:lnTo>
                    <a:pt x="2757" y="506"/>
                  </a:lnTo>
                  <a:cubicBezTo>
                    <a:pt x="2715" y="569"/>
                    <a:pt x="2642" y="607"/>
                    <a:pt x="2568" y="607"/>
                  </a:cubicBezTo>
                  <a:cubicBezTo>
                    <a:pt x="2542" y="607"/>
                    <a:pt x="2515" y="602"/>
                    <a:pt x="2490" y="592"/>
                  </a:cubicBezTo>
                  <a:lnTo>
                    <a:pt x="1431" y="134"/>
                  </a:lnTo>
                  <a:cubicBezTo>
                    <a:pt x="1403" y="120"/>
                    <a:pt x="1373" y="114"/>
                    <a:pt x="1344" y="114"/>
                  </a:cubicBezTo>
                  <a:cubicBezTo>
                    <a:pt x="1230" y="114"/>
                    <a:pt x="1126" y="212"/>
                    <a:pt x="1126" y="334"/>
                  </a:cubicBezTo>
                  <a:lnTo>
                    <a:pt x="1126" y="1317"/>
                  </a:lnTo>
                  <a:cubicBezTo>
                    <a:pt x="1126" y="1555"/>
                    <a:pt x="935" y="1756"/>
                    <a:pt x="687" y="1756"/>
                  </a:cubicBezTo>
                  <a:lnTo>
                    <a:pt x="611" y="1756"/>
                  </a:lnTo>
                  <a:cubicBezTo>
                    <a:pt x="604" y="1755"/>
                    <a:pt x="598" y="1755"/>
                    <a:pt x="592" y="1755"/>
                  </a:cubicBezTo>
                  <a:cubicBezTo>
                    <a:pt x="314" y="1755"/>
                    <a:pt x="76" y="1962"/>
                    <a:pt x="38" y="2242"/>
                  </a:cubicBezTo>
                  <a:cubicBezTo>
                    <a:pt x="0" y="2567"/>
                    <a:pt x="258" y="2843"/>
                    <a:pt x="582" y="2843"/>
                  </a:cubicBezTo>
                  <a:lnTo>
                    <a:pt x="697" y="2843"/>
                  </a:lnTo>
                  <a:cubicBezTo>
                    <a:pt x="809" y="4347"/>
                    <a:pt x="2057" y="5475"/>
                    <a:pt x="3511" y="5475"/>
                  </a:cubicBezTo>
                  <a:cubicBezTo>
                    <a:pt x="3662" y="5475"/>
                    <a:pt x="3815" y="5463"/>
                    <a:pt x="3969" y="5438"/>
                  </a:cubicBezTo>
                  <a:cubicBezTo>
                    <a:pt x="2585" y="5219"/>
                    <a:pt x="1565" y="4026"/>
                    <a:pt x="1565" y="2624"/>
                  </a:cubicBezTo>
                  <a:lnTo>
                    <a:pt x="1565" y="1479"/>
                  </a:lnTo>
                  <a:cubicBezTo>
                    <a:pt x="1565" y="1172"/>
                    <a:pt x="1818" y="939"/>
                    <a:pt x="2105" y="939"/>
                  </a:cubicBezTo>
                  <a:cubicBezTo>
                    <a:pt x="2175" y="939"/>
                    <a:pt x="2247" y="953"/>
                    <a:pt x="2318" y="983"/>
                  </a:cubicBezTo>
                  <a:cubicBezTo>
                    <a:pt x="2414" y="1031"/>
                    <a:pt x="2519" y="1040"/>
                    <a:pt x="2624" y="1040"/>
                  </a:cubicBezTo>
                  <a:cubicBezTo>
                    <a:pt x="2834" y="1012"/>
                    <a:pt x="3024" y="897"/>
                    <a:pt x="3139" y="716"/>
                  </a:cubicBezTo>
                  <a:lnTo>
                    <a:pt x="3225" y="582"/>
                  </a:lnTo>
                  <a:lnTo>
                    <a:pt x="4074" y="1069"/>
                  </a:lnTo>
                  <a:cubicBezTo>
                    <a:pt x="4177" y="1128"/>
                    <a:pt x="4290" y="1156"/>
                    <a:pt x="4401" y="1156"/>
                  </a:cubicBezTo>
                  <a:cubicBezTo>
                    <a:pt x="4648" y="1156"/>
                    <a:pt x="4887" y="1017"/>
                    <a:pt x="4999" y="773"/>
                  </a:cubicBezTo>
                  <a:lnTo>
                    <a:pt x="5695" y="1240"/>
                  </a:lnTo>
                  <a:lnTo>
                    <a:pt x="5715" y="1250"/>
                  </a:lnTo>
                  <a:lnTo>
                    <a:pt x="5734" y="1269"/>
                  </a:lnTo>
                  <a:lnTo>
                    <a:pt x="5934" y="1364"/>
                  </a:lnTo>
                  <a:cubicBezTo>
                    <a:pt x="5934" y="1345"/>
                    <a:pt x="5934" y="1326"/>
                    <a:pt x="5934" y="1307"/>
                  </a:cubicBezTo>
                  <a:lnTo>
                    <a:pt x="5934" y="878"/>
                  </a:lnTo>
                  <a:lnTo>
                    <a:pt x="4627" y="0"/>
                  </a:lnTo>
                  <a:lnTo>
                    <a:pt x="4627" y="506"/>
                  </a:lnTo>
                  <a:cubicBezTo>
                    <a:pt x="4627" y="628"/>
                    <a:pt x="4524" y="718"/>
                    <a:pt x="4412" y="718"/>
                  </a:cubicBezTo>
                  <a:cubicBezTo>
                    <a:pt x="4375" y="718"/>
                    <a:pt x="4338" y="708"/>
                    <a:pt x="4303" y="687"/>
                  </a:cubicBezTo>
                  <a:lnTo>
                    <a:pt x="3101" y="0"/>
                  </a:ln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7" name="Google Shape;1687;p36"/>
            <p:cNvSpPr/>
            <p:nvPr/>
          </p:nvSpPr>
          <p:spPr>
            <a:xfrm>
              <a:off x="5826013" y="2189258"/>
              <a:ext cx="22755" cy="63237"/>
            </a:xfrm>
            <a:custGeom>
              <a:avLst/>
              <a:gdLst/>
              <a:ahLst/>
              <a:cxnLst/>
              <a:rect l="l" t="t" r="r" b="b"/>
              <a:pathLst>
                <a:path w="869" h="2415" extrusionOk="0">
                  <a:moveTo>
                    <a:pt x="1" y="1"/>
                  </a:moveTo>
                  <a:lnTo>
                    <a:pt x="1" y="2195"/>
                  </a:lnTo>
                  <a:cubicBezTo>
                    <a:pt x="1" y="2309"/>
                    <a:pt x="96" y="2414"/>
                    <a:pt x="211" y="2414"/>
                  </a:cubicBezTo>
                  <a:lnTo>
                    <a:pt x="649" y="2414"/>
                  </a:lnTo>
                  <a:cubicBezTo>
                    <a:pt x="773" y="2405"/>
                    <a:pt x="869" y="2309"/>
                    <a:pt x="869" y="2195"/>
                  </a:cubicBezTo>
                  <a:lnTo>
                    <a:pt x="8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8" name="Google Shape;1688;p36"/>
            <p:cNvSpPr/>
            <p:nvPr/>
          </p:nvSpPr>
          <p:spPr>
            <a:xfrm>
              <a:off x="5774795" y="2162837"/>
              <a:ext cx="62477" cy="57921"/>
            </a:xfrm>
            <a:custGeom>
              <a:avLst/>
              <a:gdLst/>
              <a:ahLst/>
              <a:cxnLst/>
              <a:rect l="l" t="t" r="r" b="b"/>
              <a:pathLst>
                <a:path w="2386" h="2212" extrusionOk="0">
                  <a:moveTo>
                    <a:pt x="512" y="1"/>
                  </a:moveTo>
                  <a:cubicBezTo>
                    <a:pt x="431" y="1"/>
                    <a:pt x="355" y="43"/>
                    <a:pt x="316" y="122"/>
                  </a:cubicBezTo>
                  <a:lnTo>
                    <a:pt x="30" y="685"/>
                  </a:lnTo>
                  <a:cubicBezTo>
                    <a:pt x="1" y="752"/>
                    <a:pt x="1" y="828"/>
                    <a:pt x="30" y="895"/>
                  </a:cubicBezTo>
                  <a:lnTo>
                    <a:pt x="716" y="2097"/>
                  </a:lnTo>
                  <a:cubicBezTo>
                    <a:pt x="756" y="2171"/>
                    <a:pt x="833" y="2211"/>
                    <a:pt x="912" y="2211"/>
                  </a:cubicBezTo>
                  <a:cubicBezTo>
                    <a:pt x="964" y="2211"/>
                    <a:pt x="1018" y="2193"/>
                    <a:pt x="1060" y="2154"/>
                  </a:cubicBezTo>
                  <a:lnTo>
                    <a:pt x="2386" y="1010"/>
                  </a:lnTo>
                  <a:lnTo>
                    <a:pt x="621" y="27"/>
                  </a:lnTo>
                  <a:cubicBezTo>
                    <a:pt x="586" y="9"/>
                    <a:pt x="548"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89" name="Google Shape;1689;p36"/>
            <p:cNvSpPr/>
            <p:nvPr/>
          </p:nvSpPr>
          <p:spPr>
            <a:xfrm>
              <a:off x="5837246" y="2162837"/>
              <a:ext cx="62477" cy="57816"/>
            </a:xfrm>
            <a:custGeom>
              <a:avLst/>
              <a:gdLst/>
              <a:ahLst/>
              <a:cxnLst/>
              <a:rect l="l" t="t" r="r" b="b"/>
              <a:pathLst>
                <a:path w="2386" h="2208" extrusionOk="0">
                  <a:moveTo>
                    <a:pt x="1875" y="1"/>
                  </a:moveTo>
                  <a:cubicBezTo>
                    <a:pt x="1839" y="1"/>
                    <a:pt x="1801" y="9"/>
                    <a:pt x="1766" y="27"/>
                  </a:cubicBezTo>
                  <a:lnTo>
                    <a:pt x="1" y="1010"/>
                  </a:lnTo>
                  <a:lnTo>
                    <a:pt x="1337" y="2154"/>
                  </a:lnTo>
                  <a:cubicBezTo>
                    <a:pt x="1376" y="2190"/>
                    <a:pt x="1427" y="2207"/>
                    <a:pt x="1480" y="2207"/>
                  </a:cubicBezTo>
                  <a:cubicBezTo>
                    <a:pt x="1555" y="2207"/>
                    <a:pt x="1631" y="2170"/>
                    <a:pt x="1670" y="2097"/>
                  </a:cubicBezTo>
                  <a:lnTo>
                    <a:pt x="2357" y="895"/>
                  </a:lnTo>
                  <a:cubicBezTo>
                    <a:pt x="2386" y="828"/>
                    <a:pt x="2386" y="752"/>
                    <a:pt x="2357" y="685"/>
                  </a:cubicBezTo>
                  <a:lnTo>
                    <a:pt x="2071" y="122"/>
                  </a:lnTo>
                  <a:cubicBezTo>
                    <a:pt x="2032" y="43"/>
                    <a:pt x="1956" y="1"/>
                    <a:pt x="1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0" name="Google Shape;1690;p36"/>
            <p:cNvSpPr/>
            <p:nvPr/>
          </p:nvSpPr>
          <p:spPr>
            <a:xfrm>
              <a:off x="5705614" y="2205257"/>
              <a:ext cx="51480" cy="64206"/>
            </a:xfrm>
            <a:custGeom>
              <a:avLst/>
              <a:gdLst/>
              <a:ahLst/>
              <a:cxnLst/>
              <a:rect l="l" t="t" r="r" b="b"/>
              <a:pathLst>
                <a:path w="1966" h="2452" extrusionOk="0">
                  <a:moveTo>
                    <a:pt x="296" y="0"/>
                  </a:moveTo>
                  <a:cubicBezTo>
                    <a:pt x="182" y="96"/>
                    <a:pt x="86" y="201"/>
                    <a:pt x="0" y="325"/>
                  </a:cubicBezTo>
                  <a:lnTo>
                    <a:pt x="1317" y="1488"/>
                  </a:lnTo>
                  <a:cubicBezTo>
                    <a:pt x="1450" y="1612"/>
                    <a:pt x="1536" y="1794"/>
                    <a:pt x="1536" y="1975"/>
                  </a:cubicBezTo>
                  <a:lnTo>
                    <a:pt x="1536" y="2376"/>
                  </a:lnTo>
                  <a:lnTo>
                    <a:pt x="1966" y="2452"/>
                  </a:lnTo>
                  <a:lnTo>
                    <a:pt x="1966" y="1975"/>
                  </a:lnTo>
                  <a:cubicBezTo>
                    <a:pt x="1966" y="1670"/>
                    <a:pt x="1832" y="1364"/>
                    <a:pt x="1603" y="1164"/>
                  </a:cubicBezTo>
                  <a:lnTo>
                    <a:pt x="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1" name="Google Shape;1691;p36"/>
            <p:cNvSpPr/>
            <p:nvPr/>
          </p:nvSpPr>
          <p:spPr>
            <a:xfrm>
              <a:off x="5917451" y="2205257"/>
              <a:ext cx="51480" cy="64206"/>
            </a:xfrm>
            <a:custGeom>
              <a:avLst/>
              <a:gdLst/>
              <a:ahLst/>
              <a:cxnLst/>
              <a:rect l="l" t="t" r="r" b="b"/>
              <a:pathLst>
                <a:path w="1966" h="2452" extrusionOk="0">
                  <a:moveTo>
                    <a:pt x="1670" y="0"/>
                  </a:moveTo>
                  <a:lnTo>
                    <a:pt x="372" y="1164"/>
                  </a:lnTo>
                  <a:cubicBezTo>
                    <a:pt x="134" y="1364"/>
                    <a:pt x="0" y="1670"/>
                    <a:pt x="0" y="1975"/>
                  </a:cubicBezTo>
                  <a:lnTo>
                    <a:pt x="0" y="2452"/>
                  </a:lnTo>
                  <a:lnTo>
                    <a:pt x="439" y="2376"/>
                  </a:lnTo>
                  <a:lnTo>
                    <a:pt x="439" y="1975"/>
                  </a:lnTo>
                  <a:cubicBezTo>
                    <a:pt x="439" y="1794"/>
                    <a:pt x="515" y="1612"/>
                    <a:pt x="659" y="1488"/>
                  </a:cubicBezTo>
                  <a:lnTo>
                    <a:pt x="1965" y="325"/>
                  </a:lnTo>
                  <a:cubicBezTo>
                    <a:pt x="1889" y="201"/>
                    <a:pt x="1784" y="96"/>
                    <a:pt x="1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53" name="Google Shape;1753;p36"/>
          <p:cNvGrpSpPr/>
          <p:nvPr/>
        </p:nvGrpSpPr>
        <p:grpSpPr>
          <a:xfrm>
            <a:off x="737375" y="3999434"/>
            <a:ext cx="1326200" cy="266700"/>
            <a:chOff x="1361875" y="2516775"/>
            <a:chExt cx="1326200" cy="266700"/>
          </a:xfrm>
        </p:grpSpPr>
        <p:sp>
          <p:nvSpPr>
            <p:cNvPr id="1754" name="Google Shape;1754;p36"/>
            <p:cNvSpPr txBox="1"/>
            <p:nvPr/>
          </p:nvSpPr>
          <p:spPr>
            <a:xfrm>
              <a:off x="1625475" y="2516775"/>
              <a:ext cx="106260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Thành Viên</a:t>
              </a:r>
            </a:p>
          </p:txBody>
        </p:sp>
        <p:sp>
          <p:nvSpPr>
            <p:cNvPr id="1755" name="Google Shape;1755;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56" name="Google Shape;1756;p36"/>
          <p:cNvGrpSpPr/>
          <p:nvPr/>
        </p:nvGrpSpPr>
        <p:grpSpPr>
          <a:xfrm>
            <a:off x="737375" y="3659009"/>
            <a:ext cx="2199005" cy="266700"/>
            <a:chOff x="1361875" y="2516775"/>
            <a:chExt cx="2199005" cy="266700"/>
          </a:xfrm>
        </p:grpSpPr>
        <p:sp>
          <p:nvSpPr>
            <p:cNvPr id="1757" name="Google Shape;1757;p36"/>
            <p:cNvSpPr txBox="1"/>
            <p:nvPr/>
          </p:nvSpPr>
          <p:spPr>
            <a:xfrm>
              <a:off x="1625400" y="2516775"/>
              <a:ext cx="193548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Nguyễn Minh Thành</a:t>
              </a:r>
            </a:p>
          </p:txBody>
        </p:sp>
        <p:sp>
          <p:nvSpPr>
            <p:cNvPr id="1758" name="Google Shape;1758;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59" name="Google Shape;1759;p36"/>
          <p:cNvGrpSpPr/>
          <p:nvPr/>
        </p:nvGrpSpPr>
        <p:grpSpPr>
          <a:xfrm>
            <a:off x="2851725" y="2440034"/>
            <a:ext cx="1800860" cy="266700"/>
            <a:chOff x="1361875" y="2516775"/>
            <a:chExt cx="1800860" cy="266700"/>
          </a:xfrm>
        </p:grpSpPr>
        <p:sp>
          <p:nvSpPr>
            <p:cNvPr id="1760" name="Google Shape;1760;p36"/>
            <p:cNvSpPr txBox="1"/>
            <p:nvPr/>
          </p:nvSpPr>
          <p:spPr>
            <a:xfrm>
              <a:off x="1625400" y="2516775"/>
              <a:ext cx="1537335"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Nhóm Trưởng</a:t>
              </a:r>
            </a:p>
          </p:txBody>
        </p:sp>
        <p:sp>
          <p:nvSpPr>
            <p:cNvPr id="1761" name="Google Shape;1761;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62" name="Google Shape;1762;p36"/>
          <p:cNvGrpSpPr/>
          <p:nvPr/>
        </p:nvGrpSpPr>
        <p:grpSpPr>
          <a:xfrm>
            <a:off x="2851725" y="2099609"/>
            <a:ext cx="2075180" cy="266700"/>
            <a:chOff x="1361875" y="2516775"/>
            <a:chExt cx="2075180" cy="266700"/>
          </a:xfrm>
        </p:grpSpPr>
        <p:sp>
          <p:nvSpPr>
            <p:cNvPr id="1763" name="Google Shape;1763;p36"/>
            <p:cNvSpPr txBox="1"/>
            <p:nvPr/>
          </p:nvSpPr>
          <p:spPr>
            <a:xfrm>
              <a:off x="1625400" y="2516775"/>
              <a:ext cx="1811655"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Nguyễn Chánh Tin</a:t>
              </a:r>
            </a:p>
          </p:txBody>
        </p:sp>
        <p:sp>
          <p:nvSpPr>
            <p:cNvPr id="1764" name="Google Shape;1764;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65" name="Google Shape;1765;p36"/>
          <p:cNvGrpSpPr/>
          <p:nvPr/>
        </p:nvGrpSpPr>
        <p:grpSpPr>
          <a:xfrm>
            <a:off x="2900240" y="2530733"/>
            <a:ext cx="85095" cy="85121"/>
            <a:chOff x="307113" y="1398725"/>
            <a:chExt cx="129600" cy="129600"/>
          </a:xfrm>
        </p:grpSpPr>
        <p:cxnSp>
          <p:nvCxnSpPr>
            <p:cNvPr id="1766" name="Google Shape;1766;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767" name="Google Shape;1767;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grpSp>
        <p:nvGrpSpPr>
          <p:cNvPr id="1768" name="Google Shape;1768;p36"/>
          <p:cNvGrpSpPr/>
          <p:nvPr/>
        </p:nvGrpSpPr>
        <p:grpSpPr>
          <a:xfrm>
            <a:off x="2851725" y="3999434"/>
            <a:ext cx="1326200" cy="266700"/>
            <a:chOff x="1361875" y="2516775"/>
            <a:chExt cx="1326200" cy="266700"/>
          </a:xfrm>
        </p:grpSpPr>
        <p:sp>
          <p:nvSpPr>
            <p:cNvPr id="1769" name="Google Shape;1769;p36"/>
            <p:cNvSpPr txBox="1"/>
            <p:nvPr/>
          </p:nvSpPr>
          <p:spPr>
            <a:xfrm>
              <a:off x="1625475" y="2516775"/>
              <a:ext cx="106260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Thành Viên</a:t>
              </a:r>
            </a:p>
          </p:txBody>
        </p:sp>
        <p:sp>
          <p:nvSpPr>
            <p:cNvPr id="1770" name="Google Shape;1770;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71" name="Google Shape;1771;p36"/>
          <p:cNvGrpSpPr/>
          <p:nvPr/>
        </p:nvGrpSpPr>
        <p:grpSpPr>
          <a:xfrm>
            <a:off x="2851725" y="3659009"/>
            <a:ext cx="2225040" cy="266700"/>
            <a:chOff x="1361875" y="2516775"/>
            <a:chExt cx="2225040" cy="266700"/>
          </a:xfrm>
        </p:grpSpPr>
        <p:sp>
          <p:nvSpPr>
            <p:cNvPr id="1772" name="Google Shape;1772;p36"/>
            <p:cNvSpPr txBox="1"/>
            <p:nvPr/>
          </p:nvSpPr>
          <p:spPr>
            <a:xfrm>
              <a:off x="1625400" y="2516775"/>
              <a:ext cx="1961515"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Nguyễn Trần Vũ Luân</a:t>
              </a:r>
            </a:p>
          </p:txBody>
        </p:sp>
        <p:sp>
          <p:nvSpPr>
            <p:cNvPr id="1773" name="Google Shape;1773;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74" name="Google Shape;1774;p36"/>
          <p:cNvGrpSpPr/>
          <p:nvPr/>
        </p:nvGrpSpPr>
        <p:grpSpPr>
          <a:xfrm>
            <a:off x="2900664" y="4090133"/>
            <a:ext cx="85095" cy="85121"/>
            <a:chOff x="307113" y="1398725"/>
            <a:chExt cx="129600" cy="129600"/>
          </a:xfrm>
        </p:grpSpPr>
        <p:cxnSp>
          <p:nvCxnSpPr>
            <p:cNvPr id="1775" name="Google Shape;1775;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776" name="Google Shape;1776;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grpSp>
        <p:nvGrpSpPr>
          <p:cNvPr id="1777" name="Google Shape;1777;p36"/>
          <p:cNvGrpSpPr/>
          <p:nvPr/>
        </p:nvGrpSpPr>
        <p:grpSpPr>
          <a:xfrm>
            <a:off x="4966075" y="2440034"/>
            <a:ext cx="1326200" cy="266700"/>
            <a:chOff x="1361875" y="2516775"/>
            <a:chExt cx="1326200" cy="266700"/>
          </a:xfrm>
        </p:grpSpPr>
        <p:sp>
          <p:nvSpPr>
            <p:cNvPr id="1778" name="Google Shape;1778;p36"/>
            <p:cNvSpPr txBox="1"/>
            <p:nvPr/>
          </p:nvSpPr>
          <p:spPr>
            <a:xfrm>
              <a:off x="1625475" y="2516775"/>
              <a:ext cx="106260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Thành Viên</a:t>
              </a:r>
            </a:p>
          </p:txBody>
        </p:sp>
        <p:sp>
          <p:nvSpPr>
            <p:cNvPr id="1779" name="Google Shape;1779;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sp>
        <p:nvSpPr>
          <p:cNvPr id="1780" name="Google Shape;1780;p36"/>
          <p:cNvSpPr/>
          <p:nvPr/>
        </p:nvSpPr>
        <p:spPr>
          <a:xfrm>
            <a:off x="4978925" y="28693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nvGrpSpPr>
          <p:cNvPr id="1781" name="Google Shape;1781;p36"/>
          <p:cNvGrpSpPr/>
          <p:nvPr/>
        </p:nvGrpSpPr>
        <p:grpSpPr>
          <a:xfrm>
            <a:off x="4966075" y="3999434"/>
            <a:ext cx="1326200" cy="266700"/>
            <a:chOff x="1361875" y="2516775"/>
            <a:chExt cx="1326200" cy="266700"/>
          </a:xfrm>
        </p:grpSpPr>
        <p:sp>
          <p:nvSpPr>
            <p:cNvPr id="1782" name="Google Shape;1782;p36"/>
            <p:cNvSpPr txBox="1"/>
            <p:nvPr/>
          </p:nvSpPr>
          <p:spPr>
            <a:xfrm>
              <a:off x="1625475" y="2516775"/>
              <a:ext cx="106260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Thành Viên</a:t>
              </a:r>
            </a:p>
          </p:txBody>
        </p:sp>
        <p:sp>
          <p:nvSpPr>
            <p:cNvPr id="1783" name="Google Shape;1783;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84" name="Google Shape;1784;p36"/>
          <p:cNvGrpSpPr/>
          <p:nvPr/>
        </p:nvGrpSpPr>
        <p:grpSpPr>
          <a:xfrm>
            <a:off x="4966075" y="3659009"/>
            <a:ext cx="2047240" cy="266700"/>
            <a:chOff x="1361875" y="2516775"/>
            <a:chExt cx="2047240" cy="266700"/>
          </a:xfrm>
        </p:grpSpPr>
        <p:sp>
          <p:nvSpPr>
            <p:cNvPr id="1785" name="Google Shape;1785;p36"/>
            <p:cNvSpPr txBox="1"/>
            <p:nvPr/>
          </p:nvSpPr>
          <p:spPr>
            <a:xfrm>
              <a:off x="1625400" y="2516775"/>
              <a:ext cx="1783715"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Nguyễn Quốc Vinh</a:t>
              </a:r>
            </a:p>
          </p:txBody>
        </p:sp>
        <p:sp>
          <p:nvSpPr>
            <p:cNvPr id="1786" name="Google Shape;1786;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787" name="Google Shape;1787;p36"/>
          <p:cNvGrpSpPr/>
          <p:nvPr/>
        </p:nvGrpSpPr>
        <p:grpSpPr>
          <a:xfrm>
            <a:off x="5015014" y="4090133"/>
            <a:ext cx="85095" cy="85121"/>
            <a:chOff x="307113" y="1398725"/>
            <a:chExt cx="129600" cy="129600"/>
          </a:xfrm>
        </p:grpSpPr>
        <p:cxnSp>
          <p:nvCxnSpPr>
            <p:cNvPr id="1788" name="Google Shape;1788;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789" name="Google Shape;1789;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grpSp>
        <p:nvGrpSpPr>
          <p:cNvPr id="1790" name="Google Shape;1790;p36"/>
          <p:cNvGrpSpPr/>
          <p:nvPr/>
        </p:nvGrpSpPr>
        <p:grpSpPr>
          <a:xfrm>
            <a:off x="1126879" y="2915353"/>
            <a:ext cx="409722" cy="529364"/>
            <a:chOff x="5699856" y="2472355"/>
            <a:chExt cx="274576" cy="354754"/>
          </a:xfrm>
        </p:grpSpPr>
        <p:sp>
          <p:nvSpPr>
            <p:cNvPr id="1791" name="Google Shape;1791;p36"/>
            <p:cNvSpPr/>
            <p:nvPr/>
          </p:nvSpPr>
          <p:spPr>
            <a:xfrm>
              <a:off x="5699856" y="2708936"/>
              <a:ext cx="274576" cy="117937"/>
            </a:xfrm>
            <a:custGeom>
              <a:avLst/>
              <a:gdLst/>
              <a:ahLst/>
              <a:cxnLst/>
              <a:rect l="l" t="t" r="r" b="b"/>
              <a:pathLst>
                <a:path w="10486" h="4504" extrusionOk="0">
                  <a:moveTo>
                    <a:pt x="3244" y="1"/>
                  </a:moveTo>
                  <a:lnTo>
                    <a:pt x="936" y="678"/>
                  </a:lnTo>
                  <a:cubicBezTo>
                    <a:pt x="382" y="840"/>
                    <a:pt x="1" y="1355"/>
                    <a:pt x="1" y="1937"/>
                  </a:cubicBezTo>
                  <a:lnTo>
                    <a:pt x="1" y="3845"/>
                  </a:lnTo>
                  <a:cubicBezTo>
                    <a:pt x="1" y="4208"/>
                    <a:pt x="296" y="4503"/>
                    <a:pt x="659" y="4503"/>
                  </a:cubicBezTo>
                  <a:lnTo>
                    <a:pt x="9827" y="4503"/>
                  </a:lnTo>
                  <a:cubicBezTo>
                    <a:pt x="10189" y="4503"/>
                    <a:pt x="10485" y="4208"/>
                    <a:pt x="10485" y="3845"/>
                  </a:cubicBezTo>
                  <a:lnTo>
                    <a:pt x="10485" y="1937"/>
                  </a:lnTo>
                  <a:cubicBezTo>
                    <a:pt x="10485" y="1355"/>
                    <a:pt x="10103" y="840"/>
                    <a:pt x="9541" y="678"/>
                  </a:cubicBezTo>
                  <a:lnTo>
                    <a:pt x="72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2" name="Google Shape;1792;p36"/>
            <p:cNvSpPr/>
            <p:nvPr/>
          </p:nvSpPr>
          <p:spPr>
            <a:xfrm>
              <a:off x="5797029" y="2712445"/>
              <a:ext cx="80231" cy="114428"/>
            </a:xfrm>
            <a:custGeom>
              <a:avLst/>
              <a:gdLst/>
              <a:ahLst/>
              <a:cxnLst/>
              <a:rect l="l" t="t" r="r" b="b"/>
              <a:pathLst>
                <a:path w="3064" h="4370" extrusionOk="0">
                  <a:moveTo>
                    <a:pt x="1" y="0"/>
                  </a:moveTo>
                  <a:lnTo>
                    <a:pt x="440" y="4369"/>
                  </a:lnTo>
                  <a:lnTo>
                    <a:pt x="2624" y="4369"/>
                  </a:lnTo>
                  <a:lnTo>
                    <a:pt x="3063" y="0"/>
                  </a:lnTo>
                  <a:close/>
                </a:path>
              </a:pathLst>
            </a:custGeom>
            <a:solidFill>
              <a:srgbClr val="ACB9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3" name="Google Shape;1793;p36"/>
            <p:cNvSpPr/>
            <p:nvPr/>
          </p:nvSpPr>
          <p:spPr>
            <a:xfrm>
              <a:off x="5797029" y="2712681"/>
              <a:ext cx="80231" cy="34250"/>
            </a:xfrm>
            <a:custGeom>
              <a:avLst/>
              <a:gdLst/>
              <a:ahLst/>
              <a:cxnLst/>
              <a:rect l="l" t="t" r="r" b="b"/>
              <a:pathLst>
                <a:path w="3064" h="1308" extrusionOk="0">
                  <a:moveTo>
                    <a:pt x="1" y="1"/>
                  </a:moveTo>
                  <a:lnTo>
                    <a:pt x="67" y="649"/>
                  </a:lnTo>
                  <a:cubicBezTo>
                    <a:pt x="459" y="1088"/>
                    <a:pt x="995" y="1308"/>
                    <a:pt x="1532" y="1308"/>
                  </a:cubicBezTo>
                  <a:cubicBezTo>
                    <a:pt x="2068" y="1308"/>
                    <a:pt x="2605" y="1088"/>
                    <a:pt x="2996" y="649"/>
                  </a:cubicBezTo>
                  <a:lnTo>
                    <a:pt x="3063" y="1"/>
                  </a:lnTo>
                  <a:close/>
                </a:path>
              </a:pathLst>
            </a:custGeom>
            <a:solidFill>
              <a:srgbClr val="899C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4" name="Google Shape;1794;p36"/>
            <p:cNvSpPr/>
            <p:nvPr/>
          </p:nvSpPr>
          <p:spPr>
            <a:xfrm>
              <a:off x="5797029" y="2655493"/>
              <a:ext cx="80231" cy="79943"/>
            </a:xfrm>
            <a:custGeom>
              <a:avLst/>
              <a:gdLst/>
              <a:ahLst/>
              <a:cxnLst/>
              <a:rect l="l" t="t" r="r" b="b"/>
              <a:pathLst>
                <a:path w="3064" h="3053" extrusionOk="0">
                  <a:moveTo>
                    <a:pt x="1" y="0"/>
                  </a:moveTo>
                  <a:lnTo>
                    <a:pt x="1" y="1526"/>
                  </a:lnTo>
                  <a:cubicBezTo>
                    <a:pt x="1" y="2366"/>
                    <a:pt x="688" y="3053"/>
                    <a:pt x="1527" y="3053"/>
                  </a:cubicBezTo>
                  <a:cubicBezTo>
                    <a:pt x="2376" y="3053"/>
                    <a:pt x="3053" y="2375"/>
                    <a:pt x="3063" y="1526"/>
                  </a:cubicBezTo>
                  <a:lnTo>
                    <a:pt x="3063" y="0"/>
                  </a:lnTo>
                  <a:close/>
                </a:path>
              </a:pathLst>
            </a:custGeom>
            <a:solidFill>
              <a:srgbClr val="F7A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5" name="Google Shape;1795;p36"/>
            <p:cNvSpPr/>
            <p:nvPr/>
          </p:nvSpPr>
          <p:spPr>
            <a:xfrm>
              <a:off x="5797029" y="2655493"/>
              <a:ext cx="80231" cy="34119"/>
            </a:xfrm>
            <a:custGeom>
              <a:avLst/>
              <a:gdLst/>
              <a:ahLst/>
              <a:cxnLst/>
              <a:rect l="l" t="t" r="r" b="b"/>
              <a:pathLst>
                <a:path w="3064" h="1303" extrusionOk="0">
                  <a:moveTo>
                    <a:pt x="1" y="0"/>
                  </a:moveTo>
                  <a:lnTo>
                    <a:pt x="1" y="916"/>
                  </a:lnTo>
                  <a:cubicBezTo>
                    <a:pt x="478" y="1173"/>
                    <a:pt x="1002" y="1302"/>
                    <a:pt x="1528" y="1302"/>
                  </a:cubicBezTo>
                  <a:cubicBezTo>
                    <a:pt x="2054" y="1302"/>
                    <a:pt x="2581" y="1173"/>
                    <a:pt x="3063" y="916"/>
                  </a:cubicBezTo>
                  <a:lnTo>
                    <a:pt x="3063" y="0"/>
                  </a:ln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6" name="Google Shape;1796;p36"/>
            <p:cNvSpPr/>
            <p:nvPr/>
          </p:nvSpPr>
          <p:spPr>
            <a:xfrm>
              <a:off x="5740836" y="2523834"/>
              <a:ext cx="192355" cy="154413"/>
            </a:xfrm>
            <a:custGeom>
              <a:avLst/>
              <a:gdLst/>
              <a:ahLst/>
              <a:cxnLst/>
              <a:rect l="l" t="t" r="r" b="b"/>
              <a:pathLst>
                <a:path w="7346" h="5897" extrusionOk="0">
                  <a:moveTo>
                    <a:pt x="830" y="0"/>
                  </a:moveTo>
                  <a:lnTo>
                    <a:pt x="830" y="2185"/>
                  </a:lnTo>
                  <a:lnTo>
                    <a:pt x="725" y="2185"/>
                  </a:lnTo>
                  <a:cubicBezTo>
                    <a:pt x="0" y="2185"/>
                    <a:pt x="0" y="3273"/>
                    <a:pt x="725" y="3273"/>
                  </a:cubicBezTo>
                  <a:lnTo>
                    <a:pt x="840" y="3273"/>
                  </a:lnTo>
                  <a:cubicBezTo>
                    <a:pt x="954" y="4751"/>
                    <a:pt x="2194" y="5896"/>
                    <a:pt x="3673" y="5896"/>
                  </a:cubicBezTo>
                  <a:cubicBezTo>
                    <a:pt x="5152" y="5896"/>
                    <a:pt x="6392" y="4751"/>
                    <a:pt x="6497" y="3273"/>
                  </a:cubicBezTo>
                  <a:lnTo>
                    <a:pt x="6621" y="3273"/>
                  </a:lnTo>
                  <a:cubicBezTo>
                    <a:pt x="7346" y="3273"/>
                    <a:pt x="7346" y="2185"/>
                    <a:pt x="6621" y="2185"/>
                  </a:cubicBezTo>
                  <a:lnTo>
                    <a:pt x="6516" y="2185"/>
                  </a:lnTo>
                  <a:lnTo>
                    <a:pt x="6516" y="0"/>
                  </a:lnTo>
                  <a:close/>
                </a:path>
              </a:pathLst>
            </a:custGeom>
            <a:solidFill>
              <a:srgbClr val="F7A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7" name="Google Shape;1797;p36"/>
            <p:cNvSpPr/>
            <p:nvPr/>
          </p:nvSpPr>
          <p:spPr>
            <a:xfrm>
              <a:off x="5797029" y="2581468"/>
              <a:ext cx="11521" cy="17334"/>
            </a:xfrm>
            <a:custGeom>
              <a:avLst/>
              <a:gdLst/>
              <a:ahLst/>
              <a:cxnLst/>
              <a:rect l="l" t="t" r="r" b="b"/>
              <a:pathLst>
                <a:path w="440" h="662" extrusionOk="0">
                  <a:moveTo>
                    <a:pt x="220" y="1"/>
                  </a:moveTo>
                  <a:cubicBezTo>
                    <a:pt x="110" y="1"/>
                    <a:pt x="1" y="75"/>
                    <a:pt x="1" y="223"/>
                  </a:cubicBezTo>
                  <a:lnTo>
                    <a:pt x="1" y="442"/>
                  </a:lnTo>
                  <a:cubicBezTo>
                    <a:pt x="1" y="557"/>
                    <a:pt x="96" y="661"/>
                    <a:pt x="220" y="661"/>
                  </a:cubicBezTo>
                  <a:cubicBezTo>
                    <a:pt x="335" y="661"/>
                    <a:pt x="440" y="557"/>
                    <a:pt x="440" y="442"/>
                  </a:cubicBezTo>
                  <a:lnTo>
                    <a:pt x="440" y="223"/>
                  </a:lnTo>
                  <a:cubicBezTo>
                    <a:pt x="440" y="75"/>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8" name="Google Shape;1798;p36"/>
            <p:cNvSpPr/>
            <p:nvPr/>
          </p:nvSpPr>
          <p:spPr>
            <a:xfrm>
              <a:off x="5865738" y="2581468"/>
              <a:ext cx="11521" cy="17334"/>
            </a:xfrm>
            <a:custGeom>
              <a:avLst/>
              <a:gdLst/>
              <a:ahLst/>
              <a:cxnLst/>
              <a:rect l="l" t="t" r="r" b="b"/>
              <a:pathLst>
                <a:path w="440" h="662" extrusionOk="0">
                  <a:moveTo>
                    <a:pt x="220" y="1"/>
                  </a:moveTo>
                  <a:cubicBezTo>
                    <a:pt x="110" y="1"/>
                    <a:pt x="0" y="75"/>
                    <a:pt x="0" y="223"/>
                  </a:cubicBezTo>
                  <a:lnTo>
                    <a:pt x="0" y="442"/>
                  </a:lnTo>
                  <a:cubicBezTo>
                    <a:pt x="0" y="557"/>
                    <a:pt x="96" y="661"/>
                    <a:pt x="220" y="661"/>
                  </a:cubicBezTo>
                  <a:cubicBezTo>
                    <a:pt x="334" y="661"/>
                    <a:pt x="429" y="557"/>
                    <a:pt x="439" y="442"/>
                  </a:cubicBezTo>
                  <a:lnTo>
                    <a:pt x="439" y="223"/>
                  </a:lnTo>
                  <a:cubicBezTo>
                    <a:pt x="439" y="75"/>
                    <a:pt x="329"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99" name="Google Shape;1799;p36"/>
            <p:cNvSpPr/>
            <p:nvPr/>
          </p:nvSpPr>
          <p:spPr>
            <a:xfrm>
              <a:off x="5789540" y="2563793"/>
              <a:ext cx="26499" cy="11521"/>
            </a:xfrm>
            <a:custGeom>
              <a:avLst/>
              <a:gdLst/>
              <a:ahLst/>
              <a:cxnLst/>
              <a:rect l="l" t="t" r="r" b="b"/>
              <a:pathLst>
                <a:path w="1012" h="440" extrusionOk="0">
                  <a:moveTo>
                    <a:pt x="287" y="1"/>
                  </a:moveTo>
                  <a:cubicBezTo>
                    <a:pt x="0" y="1"/>
                    <a:pt x="0" y="440"/>
                    <a:pt x="287" y="440"/>
                  </a:cubicBezTo>
                  <a:lnTo>
                    <a:pt x="726" y="440"/>
                  </a:lnTo>
                  <a:cubicBezTo>
                    <a:pt x="1012" y="440"/>
                    <a:pt x="1012"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0" name="Google Shape;1800;p36"/>
            <p:cNvSpPr/>
            <p:nvPr/>
          </p:nvSpPr>
          <p:spPr>
            <a:xfrm>
              <a:off x="5857988" y="2563793"/>
              <a:ext cx="26761" cy="11521"/>
            </a:xfrm>
            <a:custGeom>
              <a:avLst/>
              <a:gdLst/>
              <a:ahLst/>
              <a:cxnLst/>
              <a:rect l="l" t="t" r="r" b="b"/>
              <a:pathLst>
                <a:path w="1022" h="440" extrusionOk="0">
                  <a:moveTo>
                    <a:pt x="296" y="1"/>
                  </a:moveTo>
                  <a:cubicBezTo>
                    <a:pt x="0" y="1"/>
                    <a:pt x="0" y="440"/>
                    <a:pt x="296" y="440"/>
                  </a:cubicBezTo>
                  <a:lnTo>
                    <a:pt x="735" y="440"/>
                  </a:lnTo>
                  <a:cubicBezTo>
                    <a:pt x="1021" y="440"/>
                    <a:pt x="1021"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1" name="Google Shape;1801;p36"/>
            <p:cNvSpPr/>
            <p:nvPr/>
          </p:nvSpPr>
          <p:spPr>
            <a:xfrm>
              <a:off x="5743585" y="2523834"/>
              <a:ext cx="154884" cy="154387"/>
            </a:xfrm>
            <a:custGeom>
              <a:avLst/>
              <a:gdLst/>
              <a:ahLst/>
              <a:cxnLst/>
              <a:rect l="l" t="t" r="r" b="b"/>
              <a:pathLst>
                <a:path w="5915" h="5896" extrusionOk="0">
                  <a:moveTo>
                    <a:pt x="735" y="0"/>
                  </a:moveTo>
                  <a:lnTo>
                    <a:pt x="735" y="2185"/>
                  </a:lnTo>
                  <a:lnTo>
                    <a:pt x="639" y="2185"/>
                  </a:lnTo>
                  <a:cubicBezTo>
                    <a:pt x="632" y="2185"/>
                    <a:pt x="625" y="2185"/>
                    <a:pt x="619" y="2185"/>
                  </a:cubicBezTo>
                  <a:cubicBezTo>
                    <a:pt x="379" y="2185"/>
                    <a:pt x="170" y="2345"/>
                    <a:pt x="96" y="2586"/>
                  </a:cubicBezTo>
                  <a:cubicBezTo>
                    <a:pt x="0" y="2929"/>
                    <a:pt x="258" y="3273"/>
                    <a:pt x="620" y="3273"/>
                  </a:cubicBezTo>
                  <a:lnTo>
                    <a:pt x="744" y="3273"/>
                  </a:lnTo>
                  <a:cubicBezTo>
                    <a:pt x="848" y="4776"/>
                    <a:pt x="2093" y="5895"/>
                    <a:pt x="3546" y="5895"/>
                  </a:cubicBezTo>
                  <a:cubicBezTo>
                    <a:pt x="3698" y="5895"/>
                    <a:pt x="3852" y="5883"/>
                    <a:pt x="4007" y="5858"/>
                  </a:cubicBezTo>
                  <a:cubicBezTo>
                    <a:pt x="2624" y="5648"/>
                    <a:pt x="1603" y="4456"/>
                    <a:pt x="1603" y="3063"/>
                  </a:cubicBezTo>
                  <a:lnTo>
                    <a:pt x="1603" y="1727"/>
                  </a:lnTo>
                  <a:cubicBezTo>
                    <a:pt x="1603" y="1234"/>
                    <a:pt x="1996" y="838"/>
                    <a:pt x="2481" y="838"/>
                  </a:cubicBezTo>
                  <a:cubicBezTo>
                    <a:pt x="2503" y="838"/>
                    <a:pt x="2525" y="838"/>
                    <a:pt x="2547" y="840"/>
                  </a:cubicBezTo>
                  <a:cubicBezTo>
                    <a:pt x="2690" y="850"/>
                    <a:pt x="2843" y="859"/>
                    <a:pt x="2996" y="859"/>
                  </a:cubicBezTo>
                  <a:cubicBezTo>
                    <a:pt x="3711" y="850"/>
                    <a:pt x="4417" y="745"/>
                    <a:pt x="5104" y="563"/>
                  </a:cubicBezTo>
                  <a:cubicBezTo>
                    <a:pt x="5428" y="468"/>
                    <a:pt x="5715" y="277"/>
                    <a:pt x="5915" y="0"/>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2" name="Google Shape;1802;p36"/>
            <p:cNvSpPr/>
            <p:nvPr/>
          </p:nvSpPr>
          <p:spPr>
            <a:xfrm>
              <a:off x="5751310" y="2500818"/>
              <a:ext cx="40011" cy="83006"/>
            </a:xfrm>
            <a:custGeom>
              <a:avLst/>
              <a:gdLst/>
              <a:ahLst/>
              <a:cxnLst/>
              <a:rect l="l" t="t" r="r" b="b"/>
              <a:pathLst>
                <a:path w="1528" h="3170" extrusionOk="0">
                  <a:moveTo>
                    <a:pt x="1444" y="1"/>
                  </a:moveTo>
                  <a:cubicBezTo>
                    <a:pt x="648" y="1"/>
                    <a:pt x="1" y="609"/>
                    <a:pt x="1" y="1318"/>
                  </a:cubicBezTo>
                  <a:lnTo>
                    <a:pt x="1" y="3169"/>
                  </a:lnTo>
                  <a:lnTo>
                    <a:pt x="487" y="3112"/>
                  </a:lnTo>
                  <a:cubicBezTo>
                    <a:pt x="707" y="3083"/>
                    <a:pt x="869" y="2902"/>
                    <a:pt x="869" y="2673"/>
                  </a:cubicBezTo>
                  <a:lnTo>
                    <a:pt x="869" y="2406"/>
                  </a:lnTo>
                  <a:cubicBezTo>
                    <a:pt x="869" y="1538"/>
                    <a:pt x="1527" y="879"/>
                    <a:pt x="1527" y="879"/>
                  </a:cubicBezTo>
                  <a:lnTo>
                    <a:pt x="1499" y="2"/>
                  </a:lnTo>
                  <a:cubicBezTo>
                    <a:pt x="1480" y="1"/>
                    <a:pt x="1462" y="1"/>
                    <a:pt x="1444" y="1"/>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3" name="Google Shape;1803;p36"/>
            <p:cNvSpPr/>
            <p:nvPr/>
          </p:nvSpPr>
          <p:spPr>
            <a:xfrm>
              <a:off x="5837013" y="2689690"/>
              <a:ext cx="72951" cy="137419"/>
            </a:xfrm>
            <a:custGeom>
              <a:avLst/>
              <a:gdLst/>
              <a:ahLst/>
              <a:cxnLst/>
              <a:rect l="l" t="t" r="r" b="b"/>
              <a:pathLst>
                <a:path w="2786" h="5248" extrusionOk="0">
                  <a:moveTo>
                    <a:pt x="1536" y="1"/>
                  </a:moveTo>
                  <a:lnTo>
                    <a:pt x="0" y="5248"/>
                  </a:lnTo>
                  <a:lnTo>
                    <a:pt x="1317" y="5248"/>
                  </a:lnTo>
                  <a:lnTo>
                    <a:pt x="2700" y="2462"/>
                  </a:lnTo>
                  <a:cubicBezTo>
                    <a:pt x="2786" y="2300"/>
                    <a:pt x="2757" y="2090"/>
                    <a:pt x="2624" y="1966"/>
                  </a:cubicBezTo>
                  <a:lnTo>
                    <a:pt x="2185" y="1527"/>
                  </a:lnTo>
                  <a:lnTo>
                    <a:pt x="2652" y="907"/>
                  </a:lnTo>
                  <a:cubicBezTo>
                    <a:pt x="2748" y="774"/>
                    <a:pt x="2709" y="583"/>
                    <a:pt x="2557" y="516"/>
                  </a:cubicBezTo>
                  <a:lnTo>
                    <a:pt x="15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4" name="Google Shape;1804;p36"/>
            <p:cNvSpPr/>
            <p:nvPr/>
          </p:nvSpPr>
          <p:spPr>
            <a:xfrm>
              <a:off x="5909441" y="2775498"/>
              <a:ext cx="43755" cy="40011"/>
            </a:xfrm>
            <a:custGeom>
              <a:avLst/>
              <a:gdLst/>
              <a:ahLst/>
              <a:cxnLst/>
              <a:rect l="l" t="t" r="r" b="b"/>
              <a:pathLst>
                <a:path w="1671" h="1528" extrusionOk="0">
                  <a:moveTo>
                    <a:pt x="840" y="1"/>
                  </a:moveTo>
                  <a:cubicBezTo>
                    <a:pt x="730" y="1"/>
                    <a:pt x="621" y="72"/>
                    <a:pt x="621" y="216"/>
                  </a:cubicBezTo>
                  <a:lnTo>
                    <a:pt x="621" y="549"/>
                  </a:lnTo>
                  <a:lnTo>
                    <a:pt x="296" y="549"/>
                  </a:lnTo>
                  <a:cubicBezTo>
                    <a:pt x="293" y="549"/>
                    <a:pt x="290" y="549"/>
                    <a:pt x="287" y="549"/>
                  </a:cubicBezTo>
                  <a:cubicBezTo>
                    <a:pt x="1" y="549"/>
                    <a:pt x="4" y="979"/>
                    <a:pt x="296" y="979"/>
                  </a:cubicBezTo>
                  <a:lnTo>
                    <a:pt x="621" y="979"/>
                  </a:lnTo>
                  <a:lnTo>
                    <a:pt x="621" y="1313"/>
                  </a:lnTo>
                  <a:cubicBezTo>
                    <a:pt x="621" y="1456"/>
                    <a:pt x="730" y="1527"/>
                    <a:pt x="840" y="1527"/>
                  </a:cubicBezTo>
                  <a:cubicBezTo>
                    <a:pt x="950" y="1527"/>
                    <a:pt x="1060" y="1456"/>
                    <a:pt x="1060" y="1313"/>
                  </a:cubicBezTo>
                  <a:lnTo>
                    <a:pt x="1060" y="979"/>
                  </a:lnTo>
                  <a:lnTo>
                    <a:pt x="1384" y="979"/>
                  </a:lnTo>
                  <a:cubicBezTo>
                    <a:pt x="1670" y="979"/>
                    <a:pt x="1670" y="549"/>
                    <a:pt x="1384" y="549"/>
                  </a:cubicBezTo>
                  <a:lnTo>
                    <a:pt x="1060" y="549"/>
                  </a:lnTo>
                  <a:lnTo>
                    <a:pt x="1060" y="216"/>
                  </a:lnTo>
                  <a:cubicBezTo>
                    <a:pt x="1060" y="72"/>
                    <a:pt x="950"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5" name="Google Shape;1805;p36"/>
            <p:cNvSpPr/>
            <p:nvPr/>
          </p:nvSpPr>
          <p:spPr>
            <a:xfrm>
              <a:off x="5882968" y="2483824"/>
              <a:ext cx="39984" cy="100001"/>
            </a:xfrm>
            <a:custGeom>
              <a:avLst/>
              <a:gdLst/>
              <a:ahLst/>
              <a:cxnLst/>
              <a:rect l="l" t="t" r="r" b="b"/>
              <a:pathLst>
                <a:path w="1527" h="3819" extrusionOk="0">
                  <a:moveTo>
                    <a:pt x="91" y="0"/>
                  </a:moveTo>
                  <a:cubicBezTo>
                    <a:pt x="68" y="0"/>
                    <a:pt x="44" y="1"/>
                    <a:pt x="20" y="2"/>
                  </a:cubicBezTo>
                  <a:lnTo>
                    <a:pt x="0" y="1528"/>
                  </a:lnTo>
                  <a:cubicBezTo>
                    <a:pt x="0" y="1528"/>
                    <a:pt x="649" y="2187"/>
                    <a:pt x="649" y="3055"/>
                  </a:cubicBezTo>
                  <a:lnTo>
                    <a:pt x="649" y="3322"/>
                  </a:lnTo>
                  <a:cubicBezTo>
                    <a:pt x="649" y="3541"/>
                    <a:pt x="811" y="3732"/>
                    <a:pt x="1031" y="3761"/>
                  </a:cubicBezTo>
                  <a:lnTo>
                    <a:pt x="1527" y="3818"/>
                  </a:lnTo>
                  <a:lnTo>
                    <a:pt x="1527" y="1309"/>
                  </a:lnTo>
                  <a:cubicBezTo>
                    <a:pt x="1527" y="605"/>
                    <a:pt x="880" y="0"/>
                    <a:pt x="91" y="0"/>
                  </a:cubicBezTo>
                  <a:close/>
                </a:path>
              </a:pathLst>
            </a:cu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6" name="Google Shape;1806;p36"/>
            <p:cNvSpPr/>
            <p:nvPr/>
          </p:nvSpPr>
          <p:spPr>
            <a:xfrm>
              <a:off x="5811797" y="2620928"/>
              <a:ext cx="50668" cy="17361"/>
            </a:xfrm>
            <a:custGeom>
              <a:avLst/>
              <a:gdLst/>
              <a:ahLst/>
              <a:cxnLst/>
              <a:rect l="l" t="t" r="r" b="b"/>
              <a:pathLst>
                <a:path w="1935" h="663" extrusionOk="0">
                  <a:moveTo>
                    <a:pt x="312" y="1"/>
                  </a:moveTo>
                  <a:cubicBezTo>
                    <a:pt x="143" y="1"/>
                    <a:pt x="1" y="222"/>
                    <a:pt x="162" y="376"/>
                  </a:cubicBezTo>
                  <a:cubicBezTo>
                    <a:pt x="372" y="558"/>
                    <a:pt x="643" y="662"/>
                    <a:pt x="926" y="662"/>
                  </a:cubicBezTo>
                  <a:cubicBezTo>
                    <a:pt x="938" y="662"/>
                    <a:pt x="951" y="662"/>
                    <a:pt x="963" y="662"/>
                  </a:cubicBezTo>
                  <a:cubicBezTo>
                    <a:pt x="975" y="662"/>
                    <a:pt x="988" y="662"/>
                    <a:pt x="1000" y="662"/>
                  </a:cubicBezTo>
                  <a:cubicBezTo>
                    <a:pt x="1283" y="662"/>
                    <a:pt x="1564" y="558"/>
                    <a:pt x="1774" y="376"/>
                  </a:cubicBezTo>
                  <a:cubicBezTo>
                    <a:pt x="1935" y="222"/>
                    <a:pt x="1793" y="1"/>
                    <a:pt x="1623" y="1"/>
                  </a:cubicBezTo>
                  <a:cubicBezTo>
                    <a:pt x="1572" y="1"/>
                    <a:pt x="1518" y="21"/>
                    <a:pt x="1469" y="70"/>
                  </a:cubicBezTo>
                  <a:cubicBezTo>
                    <a:pt x="1316" y="170"/>
                    <a:pt x="1140" y="221"/>
                    <a:pt x="964" y="221"/>
                  </a:cubicBezTo>
                  <a:cubicBezTo>
                    <a:pt x="789" y="221"/>
                    <a:pt x="615" y="170"/>
                    <a:pt x="467" y="70"/>
                  </a:cubicBezTo>
                  <a:cubicBezTo>
                    <a:pt x="418" y="21"/>
                    <a:pt x="364"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7" name="Google Shape;1807;p36"/>
            <p:cNvSpPr/>
            <p:nvPr/>
          </p:nvSpPr>
          <p:spPr>
            <a:xfrm>
              <a:off x="5764062" y="2689690"/>
              <a:ext cx="72978" cy="137419"/>
            </a:xfrm>
            <a:custGeom>
              <a:avLst/>
              <a:gdLst/>
              <a:ahLst/>
              <a:cxnLst/>
              <a:rect l="l" t="t" r="r" b="b"/>
              <a:pathLst>
                <a:path w="2787" h="5248" extrusionOk="0">
                  <a:moveTo>
                    <a:pt x="1260" y="1"/>
                  </a:moveTo>
                  <a:lnTo>
                    <a:pt x="239" y="516"/>
                  </a:lnTo>
                  <a:cubicBezTo>
                    <a:pt x="86" y="583"/>
                    <a:pt x="39" y="774"/>
                    <a:pt x="144" y="907"/>
                  </a:cubicBezTo>
                  <a:lnTo>
                    <a:pt x="601" y="1527"/>
                  </a:lnTo>
                  <a:lnTo>
                    <a:pt x="172" y="1966"/>
                  </a:lnTo>
                  <a:cubicBezTo>
                    <a:pt x="39" y="2100"/>
                    <a:pt x="0" y="2300"/>
                    <a:pt x="86" y="2472"/>
                  </a:cubicBezTo>
                  <a:lnTo>
                    <a:pt x="1479" y="5248"/>
                  </a:lnTo>
                  <a:lnTo>
                    <a:pt x="2786" y="5248"/>
                  </a:lnTo>
                  <a:lnTo>
                    <a:pt x="12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8" name="Google Shape;1808;p36"/>
            <p:cNvSpPr/>
            <p:nvPr/>
          </p:nvSpPr>
          <p:spPr>
            <a:xfrm>
              <a:off x="5750812" y="2472355"/>
              <a:ext cx="145170" cy="62582"/>
            </a:xfrm>
            <a:custGeom>
              <a:avLst/>
              <a:gdLst/>
              <a:ahLst/>
              <a:cxnLst/>
              <a:rect l="l" t="t" r="r" b="b"/>
              <a:pathLst>
                <a:path w="5544" h="2390" extrusionOk="0">
                  <a:moveTo>
                    <a:pt x="3780" y="1"/>
                  </a:moveTo>
                  <a:cubicBezTo>
                    <a:pt x="3761" y="1"/>
                    <a:pt x="3741" y="1"/>
                    <a:pt x="3721" y="1"/>
                  </a:cubicBezTo>
                  <a:cubicBezTo>
                    <a:pt x="1899" y="1"/>
                    <a:pt x="1546" y="555"/>
                    <a:pt x="144" y="1003"/>
                  </a:cubicBezTo>
                  <a:cubicBezTo>
                    <a:pt x="39" y="1032"/>
                    <a:pt x="1" y="1146"/>
                    <a:pt x="58" y="1232"/>
                  </a:cubicBezTo>
                  <a:cubicBezTo>
                    <a:pt x="289" y="1593"/>
                    <a:pt x="989" y="2390"/>
                    <a:pt x="2711" y="2390"/>
                  </a:cubicBezTo>
                  <a:cubicBezTo>
                    <a:pt x="3266" y="2390"/>
                    <a:pt x="3928" y="2307"/>
                    <a:pt x="4714" y="2100"/>
                  </a:cubicBezTo>
                  <a:cubicBezTo>
                    <a:pt x="5086" y="2005"/>
                    <a:pt x="5381" y="1699"/>
                    <a:pt x="5458" y="1318"/>
                  </a:cubicBezTo>
                  <a:cubicBezTo>
                    <a:pt x="5544" y="879"/>
                    <a:pt x="5276" y="440"/>
                    <a:pt x="4866" y="240"/>
                  </a:cubicBezTo>
                  <a:cubicBezTo>
                    <a:pt x="4522" y="86"/>
                    <a:pt x="4152" y="1"/>
                    <a:pt x="3780"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09" name="Google Shape;1809;p36"/>
            <p:cNvSpPr/>
            <p:nvPr/>
          </p:nvSpPr>
          <p:spPr>
            <a:xfrm>
              <a:off x="5728346" y="2792623"/>
              <a:ext cx="57214" cy="34250"/>
            </a:xfrm>
            <a:custGeom>
              <a:avLst/>
              <a:gdLst/>
              <a:ahLst/>
              <a:cxnLst/>
              <a:rect l="l" t="t" r="r" b="b"/>
              <a:pathLst>
                <a:path w="2185" h="1308" extrusionOk="0">
                  <a:moveTo>
                    <a:pt x="220" y="0"/>
                  </a:moveTo>
                  <a:cubicBezTo>
                    <a:pt x="105" y="0"/>
                    <a:pt x="0" y="96"/>
                    <a:pt x="0" y="220"/>
                  </a:cubicBezTo>
                  <a:lnTo>
                    <a:pt x="0" y="1098"/>
                  </a:lnTo>
                  <a:cubicBezTo>
                    <a:pt x="0" y="1212"/>
                    <a:pt x="105" y="1307"/>
                    <a:pt x="220" y="1307"/>
                  </a:cubicBezTo>
                  <a:lnTo>
                    <a:pt x="1965" y="1307"/>
                  </a:lnTo>
                  <a:cubicBezTo>
                    <a:pt x="2089" y="1307"/>
                    <a:pt x="2185" y="1212"/>
                    <a:pt x="2185" y="1098"/>
                  </a:cubicBezTo>
                  <a:lnTo>
                    <a:pt x="2185" y="220"/>
                  </a:lnTo>
                  <a:cubicBezTo>
                    <a:pt x="2185" y="96"/>
                    <a:pt x="2089" y="0"/>
                    <a:pt x="1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10" name="Google Shape;1810;p36"/>
            <p:cNvSpPr/>
            <p:nvPr/>
          </p:nvSpPr>
          <p:spPr>
            <a:xfrm>
              <a:off x="5751310" y="2775498"/>
              <a:ext cx="11521" cy="28646"/>
            </a:xfrm>
            <a:custGeom>
              <a:avLst/>
              <a:gdLst/>
              <a:ahLst/>
              <a:cxnLst/>
              <a:rect l="l" t="t" r="r" b="b"/>
              <a:pathLst>
                <a:path w="440" h="1094" extrusionOk="0">
                  <a:moveTo>
                    <a:pt x="220" y="1"/>
                  </a:moveTo>
                  <a:cubicBezTo>
                    <a:pt x="111" y="1"/>
                    <a:pt x="1" y="72"/>
                    <a:pt x="1" y="216"/>
                  </a:cubicBezTo>
                  <a:lnTo>
                    <a:pt x="1" y="874"/>
                  </a:lnTo>
                  <a:cubicBezTo>
                    <a:pt x="1" y="998"/>
                    <a:pt x="96" y="1093"/>
                    <a:pt x="220" y="1093"/>
                  </a:cubicBezTo>
                  <a:cubicBezTo>
                    <a:pt x="335" y="1093"/>
                    <a:pt x="440" y="998"/>
                    <a:pt x="440" y="874"/>
                  </a:cubicBezTo>
                  <a:lnTo>
                    <a:pt x="440" y="216"/>
                  </a:lnTo>
                  <a:cubicBezTo>
                    <a:pt x="440" y="72"/>
                    <a:pt x="330"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11" name="Google Shape;1811;p36"/>
            <p:cNvSpPr/>
            <p:nvPr/>
          </p:nvSpPr>
          <p:spPr>
            <a:xfrm>
              <a:off x="5728346" y="2809853"/>
              <a:ext cx="57214" cy="17020"/>
            </a:xfrm>
            <a:custGeom>
              <a:avLst/>
              <a:gdLst/>
              <a:ahLst/>
              <a:cxnLst/>
              <a:rect l="l" t="t" r="r" b="b"/>
              <a:pathLst>
                <a:path w="2185" h="650" extrusionOk="0">
                  <a:moveTo>
                    <a:pt x="0" y="1"/>
                  </a:moveTo>
                  <a:lnTo>
                    <a:pt x="0" y="440"/>
                  </a:lnTo>
                  <a:cubicBezTo>
                    <a:pt x="0" y="554"/>
                    <a:pt x="105" y="649"/>
                    <a:pt x="220" y="649"/>
                  </a:cubicBezTo>
                  <a:lnTo>
                    <a:pt x="1965" y="649"/>
                  </a:lnTo>
                  <a:cubicBezTo>
                    <a:pt x="2089" y="649"/>
                    <a:pt x="2185" y="554"/>
                    <a:pt x="2185" y="440"/>
                  </a:cubicBezTo>
                  <a:lnTo>
                    <a:pt x="2185" y="1"/>
                  </a:lnTo>
                  <a:cubicBezTo>
                    <a:pt x="2185" y="115"/>
                    <a:pt x="2089" y="220"/>
                    <a:pt x="1965" y="220"/>
                  </a:cubicBezTo>
                  <a:lnTo>
                    <a:pt x="220" y="220"/>
                  </a:lnTo>
                  <a:cubicBezTo>
                    <a:pt x="105" y="220"/>
                    <a:pt x="0" y="11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sp>
        <p:nvSpPr>
          <p:cNvPr id="1822" name="Google Shape;1822;p36"/>
          <p:cNvSpPr/>
          <p:nvPr/>
        </p:nvSpPr>
        <p:spPr>
          <a:xfrm>
            <a:off x="7093275" y="2869300"/>
            <a:ext cx="1300500" cy="6837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nvGrpSpPr>
          <p:cNvPr id="1823" name="Google Shape;1823;p36"/>
          <p:cNvGrpSpPr/>
          <p:nvPr/>
        </p:nvGrpSpPr>
        <p:grpSpPr>
          <a:xfrm>
            <a:off x="7080425" y="3999434"/>
            <a:ext cx="1326200" cy="266700"/>
            <a:chOff x="1361875" y="2516775"/>
            <a:chExt cx="1326200" cy="266700"/>
          </a:xfrm>
        </p:grpSpPr>
        <p:sp>
          <p:nvSpPr>
            <p:cNvPr id="1824" name="Google Shape;1824;p36"/>
            <p:cNvSpPr txBox="1"/>
            <p:nvPr/>
          </p:nvSpPr>
          <p:spPr>
            <a:xfrm>
              <a:off x="1625475" y="2516775"/>
              <a:ext cx="106260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Thành Viên</a:t>
              </a:r>
            </a:p>
          </p:txBody>
        </p:sp>
        <p:sp>
          <p:nvSpPr>
            <p:cNvPr id="1825" name="Google Shape;1825;p36"/>
            <p:cNvSpPr/>
            <p:nvPr/>
          </p:nvSpPr>
          <p:spPr>
            <a:xfrm>
              <a:off x="1361875" y="2556224"/>
              <a:ext cx="187800" cy="187800"/>
            </a:xfrm>
            <a:prstGeom prst="rect">
              <a:avLst/>
            </a:prstGeom>
            <a:no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826" name="Google Shape;1826;p36"/>
          <p:cNvGrpSpPr/>
          <p:nvPr/>
        </p:nvGrpSpPr>
        <p:grpSpPr>
          <a:xfrm>
            <a:off x="7080425" y="3659009"/>
            <a:ext cx="1804035" cy="266700"/>
            <a:chOff x="1361875" y="2516775"/>
            <a:chExt cx="1804035" cy="266700"/>
          </a:xfrm>
        </p:grpSpPr>
        <p:sp>
          <p:nvSpPr>
            <p:cNvPr id="1827" name="Google Shape;1827;p36"/>
            <p:cNvSpPr txBox="1"/>
            <p:nvPr/>
          </p:nvSpPr>
          <p:spPr>
            <a:xfrm>
              <a:off x="1625400" y="2516775"/>
              <a:ext cx="1540510" cy="266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a:solidFill>
                    <a:srgbClr val="F3F3F3"/>
                  </a:solidFill>
                  <a:latin typeface="Calibri" panose="020F0502020204030204" charset="0"/>
                  <a:ea typeface="Dosis"/>
                  <a:cs typeface="Calibri" panose="020F0502020204030204" charset="0"/>
                  <a:sym typeface="Dosis"/>
                </a:rPr>
                <a:t>Lê Thị Hồng Thủy</a:t>
              </a:r>
            </a:p>
          </p:txBody>
        </p:sp>
        <p:sp>
          <p:nvSpPr>
            <p:cNvPr id="1828" name="Google Shape;1828;p36"/>
            <p:cNvSpPr/>
            <p:nvPr/>
          </p:nvSpPr>
          <p:spPr>
            <a:xfrm>
              <a:off x="1361875" y="2556224"/>
              <a:ext cx="187800" cy="187800"/>
            </a:xfrm>
            <a:prstGeom prst="rect">
              <a:avLst/>
            </a:prstGeom>
            <a:solidFill>
              <a:srgbClr val="F2E394"/>
            </a:solidFill>
            <a:ln w="19050" cap="flat" cmpd="sng">
              <a:solidFill>
                <a:srgbClr val="F2E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829" name="Google Shape;1829;p36"/>
          <p:cNvGrpSpPr/>
          <p:nvPr/>
        </p:nvGrpSpPr>
        <p:grpSpPr>
          <a:xfrm>
            <a:off x="7129364" y="4090133"/>
            <a:ext cx="85095" cy="85121"/>
            <a:chOff x="307113" y="1398725"/>
            <a:chExt cx="129600" cy="129600"/>
          </a:xfrm>
        </p:grpSpPr>
        <p:cxnSp>
          <p:nvCxnSpPr>
            <p:cNvPr id="1830" name="Google Shape;1830;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831" name="Google Shape;1831;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grpSp>
        <p:nvGrpSpPr>
          <p:cNvPr id="1835" name="Google Shape;1835;p36"/>
          <p:cNvGrpSpPr/>
          <p:nvPr/>
        </p:nvGrpSpPr>
        <p:grpSpPr>
          <a:xfrm>
            <a:off x="791464" y="4090133"/>
            <a:ext cx="85095" cy="85121"/>
            <a:chOff x="307113" y="1398725"/>
            <a:chExt cx="129600" cy="129600"/>
          </a:xfrm>
        </p:grpSpPr>
        <p:cxnSp>
          <p:nvCxnSpPr>
            <p:cNvPr id="1836" name="Google Shape;1836;p36"/>
            <p:cNvCxnSpPr/>
            <p:nvPr/>
          </p:nvCxnSpPr>
          <p:spPr>
            <a:xfrm>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cxnSp>
          <p:nvCxnSpPr>
            <p:cNvPr id="1837" name="Google Shape;1837;p36"/>
            <p:cNvCxnSpPr/>
            <p:nvPr/>
          </p:nvCxnSpPr>
          <p:spPr>
            <a:xfrm flipH="1">
              <a:off x="307113" y="1398725"/>
              <a:ext cx="129600" cy="129600"/>
            </a:xfrm>
            <a:prstGeom prst="straightConnector1">
              <a:avLst/>
            </a:prstGeom>
            <a:noFill/>
            <a:ln w="19050" cap="flat" cmpd="sng">
              <a:solidFill>
                <a:schemeClr val="lt2"/>
              </a:solidFill>
              <a:prstDash val="solid"/>
              <a:round/>
              <a:headEnd type="none" w="med" len="med"/>
              <a:tailEnd type="none" w="med" len="med"/>
            </a:ln>
          </p:spPr>
        </p:cxnSp>
      </p:grpSp>
      <p:grpSp>
        <p:nvGrpSpPr>
          <p:cNvPr id="1838" name="Google Shape;1838;p36"/>
          <p:cNvGrpSpPr/>
          <p:nvPr/>
        </p:nvGrpSpPr>
        <p:grpSpPr>
          <a:xfrm>
            <a:off x="3307183" y="1370540"/>
            <a:ext cx="392895" cy="511301"/>
            <a:chOff x="8725106" y="3147426"/>
            <a:chExt cx="392895" cy="511301"/>
          </a:xfrm>
        </p:grpSpPr>
        <p:sp>
          <p:nvSpPr>
            <p:cNvPr id="1839" name="Google Shape;1839;p36"/>
            <p:cNvSpPr/>
            <p:nvPr/>
          </p:nvSpPr>
          <p:spPr>
            <a:xfrm>
              <a:off x="8725106" y="3437597"/>
              <a:ext cx="392895" cy="221130"/>
            </a:xfrm>
            <a:custGeom>
              <a:avLst/>
              <a:gdLst/>
              <a:ahLst/>
              <a:cxnLst/>
              <a:rect l="l" t="t" r="r" b="b"/>
              <a:pathLst>
                <a:path w="10409" h="5858" extrusionOk="0">
                  <a:moveTo>
                    <a:pt x="3673" y="0"/>
                  </a:moveTo>
                  <a:lnTo>
                    <a:pt x="3673" y="1040"/>
                  </a:lnTo>
                  <a:cubicBezTo>
                    <a:pt x="3673" y="1326"/>
                    <a:pt x="3482" y="1574"/>
                    <a:pt x="3206" y="1660"/>
                  </a:cubicBezTo>
                  <a:lnTo>
                    <a:pt x="935" y="2328"/>
                  </a:lnTo>
                  <a:cubicBezTo>
                    <a:pt x="372" y="2490"/>
                    <a:pt x="0" y="2996"/>
                    <a:pt x="0" y="3577"/>
                  </a:cubicBezTo>
                  <a:lnTo>
                    <a:pt x="0" y="5209"/>
                  </a:lnTo>
                  <a:cubicBezTo>
                    <a:pt x="0" y="5571"/>
                    <a:pt x="286" y="5858"/>
                    <a:pt x="649" y="5858"/>
                  </a:cubicBezTo>
                  <a:lnTo>
                    <a:pt x="9760" y="5858"/>
                  </a:lnTo>
                  <a:cubicBezTo>
                    <a:pt x="10113" y="5858"/>
                    <a:pt x="10408" y="5571"/>
                    <a:pt x="10408" y="5209"/>
                  </a:cubicBezTo>
                  <a:lnTo>
                    <a:pt x="10408" y="3577"/>
                  </a:lnTo>
                  <a:cubicBezTo>
                    <a:pt x="10408" y="2996"/>
                    <a:pt x="10027" y="2490"/>
                    <a:pt x="9464" y="2328"/>
                  </a:cubicBezTo>
                  <a:lnTo>
                    <a:pt x="7184" y="1660"/>
                  </a:lnTo>
                  <a:cubicBezTo>
                    <a:pt x="6907" y="1574"/>
                    <a:pt x="6716" y="1317"/>
                    <a:pt x="6716" y="1030"/>
                  </a:cubicBezTo>
                  <a:lnTo>
                    <a:pt x="6716" y="0"/>
                  </a:lnTo>
                  <a:close/>
                </a:path>
              </a:pathLst>
            </a:custGeom>
            <a:solidFill>
              <a:srgbClr val="F7A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0" name="Google Shape;1840;p36"/>
            <p:cNvSpPr/>
            <p:nvPr/>
          </p:nvSpPr>
          <p:spPr>
            <a:xfrm>
              <a:off x="8725106" y="3498448"/>
              <a:ext cx="392895" cy="160279"/>
            </a:xfrm>
            <a:custGeom>
              <a:avLst/>
              <a:gdLst/>
              <a:ahLst/>
              <a:cxnLst/>
              <a:rect l="l" t="t" r="r" b="b"/>
              <a:pathLst>
                <a:path w="10409" h="4246" extrusionOk="0">
                  <a:moveTo>
                    <a:pt x="3320" y="0"/>
                  </a:moveTo>
                  <a:cubicBezTo>
                    <a:pt x="3282" y="19"/>
                    <a:pt x="3244" y="29"/>
                    <a:pt x="3206" y="48"/>
                  </a:cubicBezTo>
                  <a:lnTo>
                    <a:pt x="935" y="716"/>
                  </a:lnTo>
                  <a:cubicBezTo>
                    <a:pt x="372" y="878"/>
                    <a:pt x="0" y="1384"/>
                    <a:pt x="0" y="1965"/>
                  </a:cubicBezTo>
                  <a:lnTo>
                    <a:pt x="0" y="3597"/>
                  </a:lnTo>
                  <a:cubicBezTo>
                    <a:pt x="0" y="3959"/>
                    <a:pt x="286" y="4246"/>
                    <a:pt x="649" y="4246"/>
                  </a:cubicBezTo>
                  <a:lnTo>
                    <a:pt x="9760" y="4246"/>
                  </a:lnTo>
                  <a:cubicBezTo>
                    <a:pt x="10113" y="4246"/>
                    <a:pt x="10408" y="3959"/>
                    <a:pt x="10408" y="3597"/>
                  </a:cubicBezTo>
                  <a:lnTo>
                    <a:pt x="10408" y="1965"/>
                  </a:lnTo>
                  <a:cubicBezTo>
                    <a:pt x="10408" y="1384"/>
                    <a:pt x="10027" y="878"/>
                    <a:pt x="9464" y="716"/>
                  </a:cubicBezTo>
                  <a:lnTo>
                    <a:pt x="7184" y="48"/>
                  </a:lnTo>
                  <a:cubicBezTo>
                    <a:pt x="7146" y="29"/>
                    <a:pt x="7107" y="19"/>
                    <a:pt x="7069" y="0"/>
                  </a:cubicBezTo>
                  <a:lnTo>
                    <a:pt x="5200" y="344"/>
                  </a:lnTo>
                  <a:lnTo>
                    <a:pt x="33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1" name="Google Shape;1841;p36"/>
            <p:cNvSpPr/>
            <p:nvPr/>
          </p:nvSpPr>
          <p:spPr>
            <a:xfrm>
              <a:off x="8817281" y="3498448"/>
              <a:ext cx="207450" cy="63115"/>
            </a:xfrm>
            <a:custGeom>
              <a:avLst/>
              <a:gdLst/>
              <a:ahLst/>
              <a:cxnLst/>
              <a:rect l="l" t="t" r="r" b="b"/>
              <a:pathLst>
                <a:path w="5496" h="1672" extrusionOk="0">
                  <a:moveTo>
                    <a:pt x="878" y="0"/>
                  </a:moveTo>
                  <a:cubicBezTo>
                    <a:pt x="840" y="19"/>
                    <a:pt x="802" y="29"/>
                    <a:pt x="764" y="48"/>
                  </a:cubicBezTo>
                  <a:lnTo>
                    <a:pt x="0" y="267"/>
                  </a:lnTo>
                  <a:cubicBezTo>
                    <a:pt x="39" y="372"/>
                    <a:pt x="105" y="468"/>
                    <a:pt x="191" y="544"/>
                  </a:cubicBezTo>
                  <a:lnTo>
                    <a:pt x="1260" y="1460"/>
                  </a:lnTo>
                  <a:cubicBezTo>
                    <a:pt x="1423" y="1602"/>
                    <a:pt x="1624" y="1671"/>
                    <a:pt x="1823" y="1671"/>
                  </a:cubicBezTo>
                  <a:cubicBezTo>
                    <a:pt x="2077" y="1671"/>
                    <a:pt x="2329" y="1559"/>
                    <a:pt x="2500" y="1345"/>
                  </a:cubicBezTo>
                  <a:lnTo>
                    <a:pt x="2748" y="1031"/>
                  </a:lnTo>
                  <a:lnTo>
                    <a:pt x="2996" y="1345"/>
                  </a:lnTo>
                  <a:cubicBezTo>
                    <a:pt x="3167" y="1559"/>
                    <a:pt x="3419" y="1671"/>
                    <a:pt x="3675" y="1671"/>
                  </a:cubicBezTo>
                  <a:cubicBezTo>
                    <a:pt x="3875" y="1671"/>
                    <a:pt x="4078" y="1602"/>
                    <a:pt x="4246" y="1460"/>
                  </a:cubicBezTo>
                  <a:lnTo>
                    <a:pt x="5314" y="544"/>
                  </a:lnTo>
                  <a:cubicBezTo>
                    <a:pt x="5400" y="468"/>
                    <a:pt x="5457" y="372"/>
                    <a:pt x="5495" y="267"/>
                  </a:cubicBezTo>
                  <a:lnTo>
                    <a:pt x="4732" y="48"/>
                  </a:lnTo>
                  <a:cubicBezTo>
                    <a:pt x="4694" y="29"/>
                    <a:pt x="4656" y="19"/>
                    <a:pt x="4627" y="0"/>
                  </a:cubicBezTo>
                  <a:lnTo>
                    <a:pt x="2748" y="344"/>
                  </a:lnTo>
                  <a:lnTo>
                    <a:pt x="8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2" name="Google Shape;1842;p36"/>
            <p:cNvSpPr/>
            <p:nvPr/>
          </p:nvSpPr>
          <p:spPr>
            <a:xfrm>
              <a:off x="8863746" y="3437597"/>
              <a:ext cx="114520" cy="32690"/>
            </a:xfrm>
            <a:custGeom>
              <a:avLst/>
              <a:gdLst/>
              <a:ahLst/>
              <a:cxnLst/>
              <a:rect l="l" t="t" r="r" b="b"/>
              <a:pathLst>
                <a:path w="3034" h="866" extrusionOk="0">
                  <a:moveTo>
                    <a:pt x="0" y="0"/>
                  </a:moveTo>
                  <a:lnTo>
                    <a:pt x="0" y="487"/>
                  </a:lnTo>
                  <a:cubicBezTo>
                    <a:pt x="472" y="739"/>
                    <a:pt x="995" y="866"/>
                    <a:pt x="1517" y="866"/>
                  </a:cubicBezTo>
                  <a:cubicBezTo>
                    <a:pt x="2039" y="866"/>
                    <a:pt x="2562" y="739"/>
                    <a:pt x="3034" y="487"/>
                  </a:cubicBezTo>
                  <a:lnTo>
                    <a:pt x="3034" y="0"/>
                  </a:ln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3" name="Google Shape;1843;p36"/>
            <p:cNvSpPr/>
            <p:nvPr/>
          </p:nvSpPr>
          <p:spPr>
            <a:xfrm>
              <a:off x="8782328" y="3224735"/>
              <a:ext cx="270863" cy="229094"/>
            </a:xfrm>
            <a:custGeom>
              <a:avLst/>
              <a:gdLst/>
              <a:ahLst/>
              <a:cxnLst/>
              <a:rect l="l" t="t" r="r" b="b"/>
              <a:pathLst>
                <a:path w="7176" h="6069" extrusionOk="0">
                  <a:moveTo>
                    <a:pt x="860" y="1"/>
                  </a:moveTo>
                  <a:lnTo>
                    <a:pt x="860" y="2386"/>
                  </a:lnTo>
                  <a:lnTo>
                    <a:pt x="755" y="2386"/>
                  </a:lnTo>
                  <a:cubicBezTo>
                    <a:pt x="745" y="2386"/>
                    <a:pt x="736" y="2385"/>
                    <a:pt x="727" y="2385"/>
                  </a:cubicBezTo>
                  <a:cubicBezTo>
                    <a:pt x="4" y="2385"/>
                    <a:pt x="1" y="3474"/>
                    <a:pt x="718" y="3474"/>
                  </a:cubicBezTo>
                  <a:cubicBezTo>
                    <a:pt x="730" y="3474"/>
                    <a:pt x="742" y="3474"/>
                    <a:pt x="755" y="3473"/>
                  </a:cubicBezTo>
                  <a:lnTo>
                    <a:pt x="869" y="3473"/>
                  </a:lnTo>
                  <a:cubicBezTo>
                    <a:pt x="993" y="4933"/>
                    <a:pt x="2214" y="6068"/>
                    <a:pt x="3684" y="6068"/>
                  </a:cubicBezTo>
                  <a:cubicBezTo>
                    <a:pt x="5153" y="6068"/>
                    <a:pt x="6374" y="4933"/>
                    <a:pt x="6488" y="3473"/>
                  </a:cubicBezTo>
                  <a:lnTo>
                    <a:pt x="6603" y="3473"/>
                  </a:lnTo>
                  <a:cubicBezTo>
                    <a:pt x="6609" y="3474"/>
                    <a:pt x="6615" y="3474"/>
                    <a:pt x="6621" y="3474"/>
                  </a:cubicBezTo>
                  <a:cubicBezTo>
                    <a:pt x="6927" y="3474"/>
                    <a:pt x="7175" y="3238"/>
                    <a:pt x="7175" y="2930"/>
                  </a:cubicBezTo>
                  <a:cubicBezTo>
                    <a:pt x="7175" y="2630"/>
                    <a:pt x="6927" y="2386"/>
                    <a:pt x="6620" y="2386"/>
                  </a:cubicBezTo>
                  <a:cubicBezTo>
                    <a:pt x="6614" y="2386"/>
                    <a:pt x="6609" y="2386"/>
                    <a:pt x="6603" y="2386"/>
                  </a:cubicBezTo>
                  <a:lnTo>
                    <a:pt x="6498" y="2386"/>
                  </a:lnTo>
                  <a:lnTo>
                    <a:pt x="6498" y="1"/>
                  </a:lnTo>
                  <a:close/>
                </a:path>
              </a:pathLst>
            </a:custGeom>
            <a:solidFill>
              <a:srgbClr val="F7A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4" name="Google Shape;1844;p36"/>
            <p:cNvSpPr/>
            <p:nvPr/>
          </p:nvSpPr>
          <p:spPr>
            <a:xfrm>
              <a:off x="8789198" y="3224735"/>
              <a:ext cx="205638" cy="229321"/>
            </a:xfrm>
            <a:custGeom>
              <a:avLst/>
              <a:gdLst/>
              <a:ahLst/>
              <a:cxnLst/>
              <a:rect l="l" t="t" r="r" b="b"/>
              <a:pathLst>
                <a:path w="5448" h="6075" extrusionOk="0">
                  <a:moveTo>
                    <a:pt x="678" y="1"/>
                  </a:moveTo>
                  <a:lnTo>
                    <a:pt x="678" y="2386"/>
                  </a:lnTo>
                  <a:lnTo>
                    <a:pt x="601" y="2386"/>
                  </a:lnTo>
                  <a:cubicBezTo>
                    <a:pt x="595" y="2386"/>
                    <a:pt x="589" y="2386"/>
                    <a:pt x="583" y="2386"/>
                  </a:cubicBezTo>
                  <a:cubicBezTo>
                    <a:pt x="304" y="2386"/>
                    <a:pt x="66" y="2593"/>
                    <a:pt x="29" y="2872"/>
                  </a:cubicBezTo>
                  <a:cubicBezTo>
                    <a:pt x="0" y="3197"/>
                    <a:pt x="248" y="3473"/>
                    <a:pt x="573" y="3473"/>
                  </a:cubicBezTo>
                  <a:lnTo>
                    <a:pt x="687" y="3473"/>
                  </a:lnTo>
                  <a:cubicBezTo>
                    <a:pt x="800" y="4963"/>
                    <a:pt x="2044" y="6075"/>
                    <a:pt x="3486" y="6075"/>
                  </a:cubicBezTo>
                  <a:cubicBezTo>
                    <a:pt x="3632" y="6075"/>
                    <a:pt x="3781" y="6063"/>
                    <a:pt x="3931" y="6040"/>
                  </a:cubicBezTo>
                  <a:cubicBezTo>
                    <a:pt x="2567" y="5820"/>
                    <a:pt x="1546" y="4637"/>
                    <a:pt x="1546" y="3254"/>
                  </a:cubicBezTo>
                  <a:lnTo>
                    <a:pt x="1546" y="1737"/>
                  </a:lnTo>
                  <a:cubicBezTo>
                    <a:pt x="1546" y="1260"/>
                    <a:pt x="1937" y="869"/>
                    <a:pt x="2414" y="869"/>
                  </a:cubicBezTo>
                  <a:lnTo>
                    <a:pt x="5018" y="869"/>
                  </a:lnTo>
                  <a:cubicBezTo>
                    <a:pt x="5257" y="869"/>
                    <a:pt x="5448" y="678"/>
                    <a:pt x="5448" y="440"/>
                  </a:cubicBezTo>
                  <a:lnTo>
                    <a:pt x="5448" y="1"/>
                  </a:ln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5" name="Google Shape;1845;p36"/>
            <p:cNvSpPr/>
            <p:nvPr/>
          </p:nvSpPr>
          <p:spPr>
            <a:xfrm>
              <a:off x="8832039" y="3473496"/>
              <a:ext cx="89344" cy="71684"/>
            </a:xfrm>
            <a:custGeom>
              <a:avLst/>
              <a:gdLst/>
              <a:ahLst/>
              <a:cxnLst/>
              <a:rect l="l" t="t" r="r" b="b"/>
              <a:pathLst>
                <a:path w="2367" h="1899" extrusionOk="0">
                  <a:moveTo>
                    <a:pt x="500" y="1"/>
                  </a:moveTo>
                  <a:cubicBezTo>
                    <a:pt x="420" y="1"/>
                    <a:pt x="345" y="46"/>
                    <a:pt x="306" y="117"/>
                  </a:cubicBezTo>
                  <a:lnTo>
                    <a:pt x="39" y="661"/>
                  </a:lnTo>
                  <a:cubicBezTo>
                    <a:pt x="1" y="738"/>
                    <a:pt x="20" y="823"/>
                    <a:pt x="77" y="871"/>
                  </a:cubicBezTo>
                  <a:lnTo>
                    <a:pt x="1155" y="1797"/>
                  </a:lnTo>
                  <a:cubicBezTo>
                    <a:pt x="1235" y="1864"/>
                    <a:pt x="1337" y="1898"/>
                    <a:pt x="1438" y="1898"/>
                  </a:cubicBezTo>
                  <a:cubicBezTo>
                    <a:pt x="1564" y="1898"/>
                    <a:pt x="1690" y="1845"/>
                    <a:pt x="1775" y="1739"/>
                  </a:cubicBezTo>
                  <a:lnTo>
                    <a:pt x="2367" y="1005"/>
                  </a:lnTo>
                  <a:lnTo>
                    <a:pt x="611" y="32"/>
                  </a:lnTo>
                  <a:cubicBezTo>
                    <a:pt x="575" y="10"/>
                    <a:pt x="537" y="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6" name="Google Shape;1846;p36"/>
            <p:cNvSpPr/>
            <p:nvPr/>
          </p:nvSpPr>
          <p:spPr>
            <a:xfrm>
              <a:off x="8921346" y="3473496"/>
              <a:ext cx="88967" cy="71684"/>
            </a:xfrm>
            <a:custGeom>
              <a:avLst/>
              <a:gdLst/>
              <a:ahLst/>
              <a:cxnLst/>
              <a:rect l="l" t="t" r="r" b="b"/>
              <a:pathLst>
                <a:path w="2357" h="1899" extrusionOk="0">
                  <a:moveTo>
                    <a:pt x="1861" y="1"/>
                  </a:moveTo>
                  <a:cubicBezTo>
                    <a:pt x="1825" y="1"/>
                    <a:pt x="1789" y="10"/>
                    <a:pt x="1756" y="32"/>
                  </a:cubicBezTo>
                  <a:lnTo>
                    <a:pt x="1" y="1005"/>
                  </a:lnTo>
                  <a:lnTo>
                    <a:pt x="582" y="1739"/>
                  </a:lnTo>
                  <a:cubicBezTo>
                    <a:pt x="667" y="1845"/>
                    <a:pt x="793" y="1898"/>
                    <a:pt x="921" y="1898"/>
                  </a:cubicBezTo>
                  <a:cubicBezTo>
                    <a:pt x="1024" y="1898"/>
                    <a:pt x="1127" y="1864"/>
                    <a:pt x="1212" y="1797"/>
                  </a:cubicBezTo>
                  <a:lnTo>
                    <a:pt x="2281" y="871"/>
                  </a:lnTo>
                  <a:cubicBezTo>
                    <a:pt x="2338" y="823"/>
                    <a:pt x="2357" y="738"/>
                    <a:pt x="2319" y="661"/>
                  </a:cubicBezTo>
                  <a:lnTo>
                    <a:pt x="2052" y="117"/>
                  </a:lnTo>
                  <a:cubicBezTo>
                    <a:pt x="2012" y="46"/>
                    <a:pt x="1938" y="1"/>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7" name="Google Shape;1847;p36"/>
            <p:cNvSpPr/>
            <p:nvPr/>
          </p:nvSpPr>
          <p:spPr>
            <a:xfrm>
              <a:off x="8864085" y="3315406"/>
              <a:ext cx="16231" cy="24612"/>
            </a:xfrm>
            <a:custGeom>
              <a:avLst/>
              <a:gdLst/>
              <a:ahLst/>
              <a:cxnLst/>
              <a:rect l="l" t="t" r="r" b="b"/>
              <a:pathLst>
                <a:path w="430" h="652" extrusionOk="0">
                  <a:moveTo>
                    <a:pt x="215" y="1"/>
                  </a:moveTo>
                  <a:cubicBezTo>
                    <a:pt x="108" y="1"/>
                    <a:pt x="1" y="75"/>
                    <a:pt x="1" y="222"/>
                  </a:cubicBezTo>
                  <a:lnTo>
                    <a:pt x="1" y="442"/>
                  </a:lnTo>
                  <a:cubicBezTo>
                    <a:pt x="1" y="556"/>
                    <a:pt x="96" y="652"/>
                    <a:pt x="211" y="652"/>
                  </a:cubicBezTo>
                  <a:cubicBezTo>
                    <a:pt x="335" y="652"/>
                    <a:pt x="430" y="556"/>
                    <a:pt x="430" y="432"/>
                  </a:cubicBezTo>
                  <a:lnTo>
                    <a:pt x="430" y="222"/>
                  </a:lnTo>
                  <a:cubicBezTo>
                    <a:pt x="430" y="75"/>
                    <a:pt x="323"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8" name="Google Shape;1848;p36"/>
            <p:cNvSpPr/>
            <p:nvPr/>
          </p:nvSpPr>
          <p:spPr>
            <a:xfrm>
              <a:off x="8962035" y="3315406"/>
              <a:ext cx="16608" cy="24612"/>
            </a:xfrm>
            <a:custGeom>
              <a:avLst/>
              <a:gdLst/>
              <a:ahLst/>
              <a:cxnLst/>
              <a:rect l="l" t="t" r="r" b="b"/>
              <a:pathLst>
                <a:path w="440" h="652" extrusionOk="0">
                  <a:moveTo>
                    <a:pt x="220" y="1"/>
                  </a:moveTo>
                  <a:cubicBezTo>
                    <a:pt x="110" y="1"/>
                    <a:pt x="1" y="75"/>
                    <a:pt x="1" y="222"/>
                  </a:cubicBezTo>
                  <a:lnTo>
                    <a:pt x="1" y="442"/>
                  </a:lnTo>
                  <a:cubicBezTo>
                    <a:pt x="1" y="556"/>
                    <a:pt x="96" y="652"/>
                    <a:pt x="220" y="652"/>
                  </a:cubicBezTo>
                  <a:cubicBezTo>
                    <a:pt x="344" y="652"/>
                    <a:pt x="439" y="556"/>
                    <a:pt x="439" y="432"/>
                  </a:cubicBezTo>
                  <a:lnTo>
                    <a:pt x="439" y="222"/>
                  </a:lnTo>
                  <a:cubicBezTo>
                    <a:pt x="439" y="75"/>
                    <a:pt x="330"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49" name="Google Shape;1849;p36"/>
            <p:cNvSpPr/>
            <p:nvPr/>
          </p:nvSpPr>
          <p:spPr>
            <a:xfrm>
              <a:off x="8852913" y="3290303"/>
              <a:ext cx="38236" cy="16609"/>
            </a:xfrm>
            <a:custGeom>
              <a:avLst/>
              <a:gdLst/>
              <a:ahLst/>
              <a:cxnLst/>
              <a:rect l="l" t="t" r="r" b="b"/>
              <a:pathLst>
                <a:path w="1013" h="440" extrusionOk="0">
                  <a:moveTo>
                    <a:pt x="287" y="0"/>
                  </a:moveTo>
                  <a:cubicBezTo>
                    <a:pt x="1" y="0"/>
                    <a:pt x="1" y="430"/>
                    <a:pt x="287" y="439"/>
                  </a:cubicBezTo>
                  <a:lnTo>
                    <a:pt x="726" y="439"/>
                  </a:lnTo>
                  <a:cubicBezTo>
                    <a:pt x="1012" y="430"/>
                    <a:pt x="1012"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0" name="Google Shape;1850;p36"/>
            <p:cNvSpPr/>
            <p:nvPr/>
          </p:nvSpPr>
          <p:spPr>
            <a:xfrm>
              <a:off x="8951240" y="3290303"/>
              <a:ext cx="38199" cy="16609"/>
            </a:xfrm>
            <a:custGeom>
              <a:avLst/>
              <a:gdLst/>
              <a:ahLst/>
              <a:cxnLst/>
              <a:rect l="l" t="t" r="r" b="b"/>
              <a:pathLst>
                <a:path w="1012" h="440" extrusionOk="0">
                  <a:moveTo>
                    <a:pt x="287" y="0"/>
                  </a:moveTo>
                  <a:cubicBezTo>
                    <a:pt x="0" y="0"/>
                    <a:pt x="0" y="439"/>
                    <a:pt x="287" y="439"/>
                  </a:cubicBezTo>
                  <a:lnTo>
                    <a:pt x="725" y="439"/>
                  </a:lnTo>
                  <a:cubicBezTo>
                    <a:pt x="1012" y="430"/>
                    <a:pt x="1012"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1" name="Google Shape;1851;p36"/>
            <p:cNvSpPr/>
            <p:nvPr/>
          </p:nvSpPr>
          <p:spPr>
            <a:xfrm>
              <a:off x="8884242" y="3368782"/>
              <a:ext cx="73868" cy="32841"/>
            </a:xfrm>
            <a:custGeom>
              <a:avLst/>
              <a:gdLst/>
              <a:ahLst/>
              <a:cxnLst/>
              <a:rect l="l" t="t" r="r" b="b"/>
              <a:pathLst>
                <a:path w="1957" h="870" extrusionOk="0">
                  <a:moveTo>
                    <a:pt x="125" y="1"/>
                  </a:moveTo>
                  <a:cubicBezTo>
                    <a:pt x="58" y="1"/>
                    <a:pt x="1" y="58"/>
                    <a:pt x="10" y="125"/>
                  </a:cubicBezTo>
                  <a:cubicBezTo>
                    <a:pt x="87" y="545"/>
                    <a:pt x="487" y="869"/>
                    <a:pt x="984" y="869"/>
                  </a:cubicBezTo>
                  <a:cubicBezTo>
                    <a:pt x="1470" y="869"/>
                    <a:pt x="1871" y="545"/>
                    <a:pt x="1947" y="125"/>
                  </a:cubicBezTo>
                  <a:cubicBezTo>
                    <a:pt x="1957" y="58"/>
                    <a:pt x="1909" y="1"/>
                    <a:pt x="18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2" name="Google Shape;1852;p36"/>
            <p:cNvSpPr/>
            <p:nvPr/>
          </p:nvSpPr>
          <p:spPr>
            <a:xfrm>
              <a:off x="8913079" y="3568659"/>
              <a:ext cx="16231" cy="16232"/>
            </a:xfrm>
            <a:custGeom>
              <a:avLst/>
              <a:gdLst/>
              <a:ahLst/>
              <a:cxnLst/>
              <a:rect l="l" t="t" r="r" b="b"/>
              <a:pathLst>
                <a:path w="430" h="430" extrusionOk="0">
                  <a:moveTo>
                    <a:pt x="220" y="1"/>
                  </a:moveTo>
                  <a:cubicBezTo>
                    <a:pt x="95" y="1"/>
                    <a:pt x="0" y="96"/>
                    <a:pt x="0" y="220"/>
                  </a:cubicBezTo>
                  <a:cubicBezTo>
                    <a:pt x="0" y="334"/>
                    <a:pt x="95" y="430"/>
                    <a:pt x="220" y="430"/>
                  </a:cubicBezTo>
                  <a:cubicBezTo>
                    <a:pt x="334" y="430"/>
                    <a:pt x="429" y="334"/>
                    <a:pt x="429" y="220"/>
                  </a:cubicBezTo>
                  <a:cubicBezTo>
                    <a:pt x="429" y="96"/>
                    <a:pt x="334"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3" name="Google Shape;1853;p36"/>
            <p:cNvSpPr/>
            <p:nvPr/>
          </p:nvSpPr>
          <p:spPr>
            <a:xfrm>
              <a:off x="8913079" y="3617619"/>
              <a:ext cx="16231" cy="16609"/>
            </a:xfrm>
            <a:custGeom>
              <a:avLst/>
              <a:gdLst/>
              <a:ahLst/>
              <a:cxnLst/>
              <a:rect l="l" t="t" r="r" b="b"/>
              <a:pathLst>
                <a:path w="430" h="440" extrusionOk="0">
                  <a:moveTo>
                    <a:pt x="220" y="1"/>
                  </a:moveTo>
                  <a:cubicBezTo>
                    <a:pt x="95" y="1"/>
                    <a:pt x="0" y="96"/>
                    <a:pt x="0" y="220"/>
                  </a:cubicBezTo>
                  <a:cubicBezTo>
                    <a:pt x="0" y="344"/>
                    <a:pt x="95" y="440"/>
                    <a:pt x="220" y="440"/>
                  </a:cubicBezTo>
                  <a:cubicBezTo>
                    <a:pt x="334" y="440"/>
                    <a:pt x="429" y="344"/>
                    <a:pt x="429" y="220"/>
                  </a:cubicBezTo>
                  <a:cubicBezTo>
                    <a:pt x="429" y="96"/>
                    <a:pt x="334"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4" name="Google Shape;1854;p36"/>
            <p:cNvSpPr/>
            <p:nvPr/>
          </p:nvSpPr>
          <p:spPr>
            <a:xfrm>
              <a:off x="8785235" y="3208541"/>
              <a:ext cx="271920" cy="110225"/>
            </a:xfrm>
            <a:custGeom>
              <a:avLst/>
              <a:gdLst/>
              <a:ahLst/>
              <a:cxnLst/>
              <a:rect l="l" t="t" r="r" b="b"/>
              <a:pathLst>
                <a:path w="7204" h="2920" extrusionOk="0">
                  <a:moveTo>
                    <a:pt x="1174" y="1"/>
                  </a:moveTo>
                  <a:cubicBezTo>
                    <a:pt x="516" y="1"/>
                    <a:pt x="0" y="583"/>
                    <a:pt x="105" y="1241"/>
                  </a:cubicBezTo>
                  <a:lnTo>
                    <a:pt x="353" y="2920"/>
                  </a:lnTo>
                  <a:lnTo>
                    <a:pt x="840" y="2863"/>
                  </a:lnTo>
                  <a:cubicBezTo>
                    <a:pt x="1050" y="2834"/>
                    <a:pt x="1212" y="2653"/>
                    <a:pt x="1222" y="2433"/>
                  </a:cubicBezTo>
                  <a:lnTo>
                    <a:pt x="1222" y="1298"/>
                  </a:lnTo>
                  <a:cubicBezTo>
                    <a:pt x="1222" y="1060"/>
                    <a:pt x="1412" y="869"/>
                    <a:pt x="1651" y="869"/>
                  </a:cubicBezTo>
                  <a:lnTo>
                    <a:pt x="5553" y="869"/>
                  </a:lnTo>
                  <a:cubicBezTo>
                    <a:pt x="5791" y="869"/>
                    <a:pt x="5991" y="1060"/>
                    <a:pt x="5991" y="1298"/>
                  </a:cubicBezTo>
                  <a:lnTo>
                    <a:pt x="5991" y="2433"/>
                  </a:lnTo>
                  <a:cubicBezTo>
                    <a:pt x="5991" y="2653"/>
                    <a:pt x="6154" y="2834"/>
                    <a:pt x="6373" y="2863"/>
                  </a:cubicBezTo>
                  <a:lnTo>
                    <a:pt x="6860" y="2920"/>
                  </a:lnTo>
                  <a:lnTo>
                    <a:pt x="7108" y="1241"/>
                  </a:lnTo>
                  <a:cubicBezTo>
                    <a:pt x="7203" y="583"/>
                    <a:pt x="6697" y="1"/>
                    <a:pt x="60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5" name="Google Shape;1855;p36"/>
            <p:cNvSpPr/>
            <p:nvPr/>
          </p:nvSpPr>
          <p:spPr>
            <a:xfrm>
              <a:off x="8831322" y="3147426"/>
              <a:ext cx="217189" cy="93918"/>
            </a:xfrm>
            <a:custGeom>
              <a:avLst/>
              <a:gdLst/>
              <a:ahLst/>
              <a:cxnLst/>
              <a:rect l="l" t="t" r="r" b="b"/>
              <a:pathLst>
                <a:path w="5754" h="2488" extrusionOk="0">
                  <a:moveTo>
                    <a:pt x="5093" y="0"/>
                  </a:moveTo>
                  <a:cubicBezTo>
                    <a:pt x="5059" y="0"/>
                    <a:pt x="5024" y="8"/>
                    <a:pt x="4990" y="26"/>
                  </a:cubicBezTo>
                  <a:cubicBezTo>
                    <a:pt x="4770" y="151"/>
                    <a:pt x="4351" y="313"/>
                    <a:pt x="3683" y="313"/>
                  </a:cubicBezTo>
                  <a:lnTo>
                    <a:pt x="1517" y="313"/>
                  </a:lnTo>
                  <a:cubicBezTo>
                    <a:pt x="678" y="313"/>
                    <a:pt x="1" y="1000"/>
                    <a:pt x="1" y="1839"/>
                  </a:cubicBezTo>
                  <a:cubicBezTo>
                    <a:pt x="1" y="2192"/>
                    <a:pt x="287" y="2488"/>
                    <a:pt x="649" y="2488"/>
                  </a:cubicBezTo>
                  <a:lnTo>
                    <a:pt x="4122" y="2488"/>
                  </a:lnTo>
                  <a:cubicBezTo>
                    <a:pt x="4933" y="2488"/>
                    <a:pt x="5753" y="1524"/>
                    <a:pt x="5305" y="151"/>
                  </a:cubicBezTo>
                  <a:cubicBezTo>
                    <a:pt x="5270" y="60"/>
                    <a:pt x="5184" y="0"/>
                    <a:pt x="5093" y="0"/>
                  </a:cubicBezTo>
                  <a:close/>
                </a:path>
              </a:pathLst>
            </a:custGeom>
            <a:solidFill>
              <a:srgbClr val="CE79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6" name="Google Shape;1856;p36"/>
            <p:cNvSpPr/>
            <p:nvPr/>
          </p:nvSpPr>
          <p:spPr>
            <a:xfrm>
              <a:off x="8798559" y="3504563"/>
              <a:ext cx="32801" cy="154164"/>
            </a:xfrm>
            <a:custGeom>
              <a:avLst/>
              <a:gdLst/>
              <a:ahLst/>
              <a:cxnLst/>
              <a:rect l="l" t="t" r="r" b="b"/>
              <a:pathLst>
                <a:path w="869" h="4084" extrusionOk="0">
                  <a:moveTo>
                    <a:pt x="869" y="0"/>
                  </a:moveTo>
                  <a:lnTo>
                    <a:pt x="0" y="258"/>
                  </a:lnTo>
                  <a:lnTo>
                    <a:pt x="0" y="4084"/>
                  </a:lnTo>
                  <a:lnTo>
                    <a:pt x="869" y="4084"/>
                  </a:lnTo>
                  <a:lnTo>
                    <a:pt x="8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857" name="Google Shape;1857;p36"/>
            <p:cNvSpPr/>
            <p:nvPr/>
          </p:nvSpPr>
          <p:spPr>
            <a:xfrm>
              <a:off x="9011369" y="3504563"/>
              <a:ext cx="32801" cy="154164"/>
            </a:xfrm>
            <a:custGeom>
              <a:avLst/>
              <a:gdLst/>
              <a:ahLst/>
              <a:cxnLst/>
              <a:rect l="l" t="t" r="r" b="b"/>
              <a:pathLst>
                <a:path w="869" h="4084" extrusionOk="0">
                  <a:moveTo>
                    <a:pt x="0" y="0"/>
                  </a:moveTo>
                  <a:lnTo>
                    <a:pt x="0" y="4084"/>
                  </a:lnTo>
                  <a:lnTo>
                    <a:pt x="869" y="4084"/>
                  </a:lnTo>
                  <a:lnTo>
                    <a:pt x="869" y="258"/>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3335" name="Google Shape;3335;p51"/>
          <p:cNvGrpSpPr/>
          <p:nvPr/>
        </p:nvGrpSpPr>
        <p:grpSpPr>
          <a:xfrm>
            <a:off x="7676755" y="3036236"/>
            <a:ext cx="272822" cy="392847"/>
            <a:chOff x="7054350" y="2243075"/>
            <a:chExt cx="334956" cy="482376"/>
          </a:xfrm>
        </p:grpSpPr>
        <p:sp>
          <p:nvSpPr>
            <p:cNvPr id="3336" name="Google Shape;3336;p51"/>
            <p:cNvSpPr/>
            <p:nvPr/>
          </p:nvSpPr>
          <p:spPr>
            <a:xfrm>
              <a:off x="7128600" y="2263614"/>
              <a:ext cx="193318" cy="122184"/>
            </a:xfrm>
            <a:custGeom>
              <a:avLst/>
              <a:gdLst/>
              <a:ahLst/>
              <a:cxnLst/>
              <a:rect l="l" t="t" r="r" b="b"/>
              <a:pathLst>
                <a:path w="11020" h="6965" extrusionOk="0">
                  <a:moveTo>
                    <a:pt x="10135" y="0"/>
                  </a:moveTo>
                  <a:cubicBezTo>
                    <a:pt x="3475" y="28"/>
                    <a:pt x="834" y="3978"/>
                    <a:pt x="1" y="5844"/>
                  </a:cubicBezTo>
                  <a:lnTo>
                    <a:pt x="1" y="6964"/>
                  </a:lnTo>
                  <a:lnTo>
                    <a:pt x="10964" y="6964"/>
                  </a:lnTo>
                  <a:lnTo>
                    <a:pt x="11020" y="5901"/>
                  </a:lnTo>
                  <a:cubicBezTo>
                    <a:pt x="10339" y="4150"/>
                    <a:pt x="10397" y="2080"/>
                    <a:pt x="10930" y="1107"/>
                  </a:cubicBezTo>
                  <a:cubicBezTo>
                    <a:pt x="10495" y="896"/>
                    <a:pt x="10135" y="618"/>
                    <a:pt x="10135" y="36"/>
                  </a:cubicBezTo>
                  <a:lnTo>
                    <a:pt x="10135" y="0"/>
                  </a:lnTo>
                  <a:close/>
                </a:path>
              </a:pathLst>
            </a:custGeom>
            <a:solidFill>
              <a:srgbClr val="82C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37" name="Google Shape;3337;p51"/>
            <p:cNvSpPr/>
            <p:nvPr/>
          </p:nvSpPr>
          <p:spPr>
            <a:xfrm>
              <a:off x="7128600" y="2263614"/>
              <a:ext cx="178232" cy="122184"/>
            </a:xfrm>
            <a:custGeom>
              <a:avLst/>
              <a:gdLst/>
              <a:ahLst/>
              <a:cxnLst/>
              <a:rect l="l" t="t" r="r" b="b"/>
              <a:pathLst>
                <a:path w="10160" h="6965" extrusionOk="0">
                  <a:moveTo>
                    <a:pt x="10135" y="0"/>
                  </a:moveTo>
                  <a:cubicBezTo>
                    <a:pt x="3475" y="28"/>
                    <a:pt x="834" y="3978"/>
                    <a:pt x="1" y="5844"/>
                  </a:cubicBezTo>
                  <a:lnTo>
                    <a:pt x="1" y="6964"/>
                  </a:lnTo>
                  <a:lnTo>
                    <a:pt x="2854" y="6964"/>
                  </a:lnTo>
                  <a:cubicBezTo>
                    <a:pt x="2854" y="6096"/>
                    <a:pt x="3106" y="5242"/>
                    <a:pt x="3590" y="4521"/>
                  </a:cubicBezTo>
                  <a:cubicBezTo>
                    <a:pt x="4649" y="2935"/>
                    <a:pt x="6642" y="986"/>
                    <a:pt x="10159" y="277"/>
                  </a:cubicBezTo>
                  <a:cubicBezTo>
                    <a:pt x="10145" y="203"/>
                    <a:pt x="10135" y="123"/>
                    <a:pt x="10135" y="36"/>
                  </a:cubicBezTo>
                  <a:lnTo>
                    <a:pt x="10135" y="0"/>
                  </a:ln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38" name="Google Shape;3338;p51"/>
            <p:cNvSpPr/>
            <p:nvPr/>
          </p:nvSpPr>
          <p:spPr>
            <a:xfrm>
              <a:off x="7054350" y="2543097"/>
              <a:ext cx="334956" cy="182354"/>
            </a:xfrm>
            <a:custGeom>
              <a:avLst/>
              <a:gdLst/>
              <a:ahLst/>
              <a:cxnLst/>
              <a:rect l="l" t="t" r="r" b="b"/>
              <a:pathLst>
                <a:path w="19094" h="10395" extrusionOk="0">
                  <a:moveTo>
                    <a:pt x="7402" y="0"/>
                  </a:moveTo>
                  <a:lnTo>
                    <a:pt x="7402" y="1583"/>
                  </a:lnTo>
                  <a:cubicBezTo>
                    <a:pt x="7402" y="1791"/>
                    <a:pt x="7262" y="1971"/>
                    <a:pt x="7059" y="2021"/>
                  </a:cubicBezTo>
                  <a:lnTo>
                    <a:pt x="2826" y="3073"/>
                  </a:lnTo>
                  <a:cubicBezTo>
                    <a:pt x="2818" y="3074"/>
                    <a:pt x="2514" y="3164"/>
                    <a:pt x="2515" y="3164"/>
                  </a:cubicBezTo>
                  <a:cubicBezTo>
                    <a:pt x="2515" y="3164"/>
                    <a:pt x="2515" y="3164"/>
                    <a:pt x="2515" y="3164"/>
                  </a:cubicBezTo>
                  <a:lnTo>
                    <a:pt x="2515" y="3164"/>
                  </a:lnTo>
                  <a:cubicBezTo>
                    <a:pt x="2051" y="3339"/>
                    <a:pt x="1212" y="3802"/>
                    <a:pt x="981" y="4946"/>
                  </a:cubicBezTo>
                  <a:lnTo>
                    <a:pt x="143" y="9051"/>
                  </a:lnTo>
                  <a:cubicBezTo>
                    <a:pt x="0" y="9744"/>
                    <a:pt x="530" y="10391"/>
                    <a:pt x="1238" y="10391"/>
                  </a:cubicBezTo>
                  <a:lnTo>
                    <a:pt x="17859" y="10395"/>
                  </a:lnTo>
                  <a:cubicBezTo>
                    <a:pt x="18565" y="10395"/>
                    <a:pt x="19093" y="9745"/>
                    <a:pt x="18953" y="9054"/>
                  </a:cubicBezTo>
                  <a:lnTo>
                    <a:pt x="18112" y="4946"/>
                  </a:lnTo>
                  <a:cubicBezTo>
                    <a:pt x="17883" y="3802"/>
                    <a:pt x="17043" y="3336"/>
                    <a:pt x="16579" y="3164"/>
                  </a:cubicBezTo>
                  <a:cubicBezTo>
                    <a:pt x="15945" y="3003"/>
                    <a:pt x="15757" y="2954"/>
                    <a:pt x="15765" y="2954"/>
                  </a:cubicBezTo>
                  <a:lnTo>
                    <a:pt x="15765" y="2954"/>
                  </a:lnTo>
                  <a:cubicBezTo>
                    <a:pt x="15778" y="2954"/>
                    <a:pt x="16302" y="3082"/>
                    <a:pt x="16304" y="3082"/>
                  </a:cubicBezTo>
                  <a:cubicBezTo>
                    <a:pt x="16306" y="3082"/>
                    <a:pt x="15749" y="2945"/>
                    <a:pt x="13490" y="2384"/>
                  </a:cubicBezTo>
                  <a:lnTo>
                    <a:pt x="12026" y="2020"/>
                  </a:lnTo>
                  <a:cubicBezTo>
                    <a:pt x="11830" y="1971"/>
                    <a:pt x="11691" y="1796"/>
                    <a:pt x="11691" y="1593"/>
                  </a:cubicBezTo>
                  <a:lnTo>
                    <a:pt x="11691" y="25"/>
                  </a:lnTo>
                  <a:cubicBezTo>
                    <a:pt x="11037" y="322"/>
                    <a:pt x="10320" y="482"/>
                    <a:pt x="9583" y="482"/>
                  </a:cubicBezTo>
                  <a:cubicBezTo>
                    <a:pt x="8863" y="482"/>
                    <a:pt x="8123" y="329"/>
                    <a:pt x="7402" y="0"/>
                  </a:cubicBezTo>
                  <a:close/>
                </a:path>
              </a:pathLst>
            </a:custGeom>
            <a:solidFill>
              <a:srgbClr val="ED4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39" name="Google Shape;3339;p51"/>
            <p:cNvSpPr/>
            <p:nvPr/>
          </p:nvSpPr>
          <p:spPr>
            <a:xfrm>
              <a:off x="7054403" y="2593963"/>
              <a:ext cx="61609" cy="131428"/>
            </a:xfrm>
            <a:custGeom>
              <a:avLst/>
              <a:gdLst/>
              <a:ahLst/>
              <a:cxnLst/>
              <a:rect l="l" t="t" r="r" b="b"/>
              <a:pathLst>
                <a:path w="3512" h="7492" extrusionOk="0">
                  <a:moveTo>
                    <a:pt x="2514" y="264"/>
                  </a:moveTo>
                  <a:lnTo>
                    <a:pt x="2514" y="264"/>
                  </a:lnTo>
                  <a:cubicBezTo>
                    <a:pt x="2514" y="264"/>
                    <a:pt x="2514" y="264"/>
                    <a:pt x="2514" y="264"/>
                  </a:cubicBezTo>
                  <a:lnTo>
                    <a:pt x="2514" y="264"/>
                  </a:lnTo>
                  <a:cubicBezTo>
                    <a:pt x="2514" y="264"/>
                    <a:pt x="2514" y="264"/>
                    <a:pt x="2514" y="264"/>
                  </a:cubicBezTo>
                  <a:close/>
                  <a:moveTo>
                    <a:pt x="3511" y="1"/>
                  </a:moveTo>
                  <a:lnTo>
                    <a:pt x="2824" y="173"/>
                  </a:lnTo>
                  <a:cubicBezTo>
                    <a:pt x="2816" y="174"/>
                    <a:pt x="2514" y="264"/>
                    <a:pt x="2514" y="264"/>
                  </a:cubicBezTo>
                  <a:cubicBezTo>
                    <a:pt x="2514" y="264"/>
                    <a:pt x="2514" y="264"/>
                    <a:pt x="2514" y="264"/>
                  </a:cubicBezTo>
                  <a:lnTo>
                    <a:pt x="2514" y="264"/>
                  </a:lnTo>
                  <a:cubicBezTo>
                    <a:pt x="2049" y="439"/>
                    <a:pt x="1211" y="902"/>
                    <a:pt x="982" y="2046"/>
                  </a:cubicBezTo>
                  <a:lnTo>
                    <a:pt x="141" y="6151"/>
                  </a:lnTo>
                  <a:cubicBezTo>
                    <a:pt x="1" y="6844"/>
                    <a:pt x="529" y="7491"/>
                    <a:pt x="1237" y="7491"/>
                  </a:cubicBezTo>
                  <a:lnTo>
                    <a:pt x="2609" y="7491"/>
                  </a:lnTo>
                  <a:cubicBezTo>
                    <a:pt x="1903" y="7488"/>
                    <a:pt x="1380" y="6840"/>
                    <a:pt x="1523" y="6151"/>
                  </a:cubicBezTo>
                  <a:lnTo>
                    <a:pt x="2363" y="1603"/>
                  </a:lnTo>
                  <a:cubicBezTo>
                    <a:pt x="2537" y="733"/>
                    <a:pt x="3063" y="256"/>
                    <a:pt x="3511" y="1"/>
                  </a:cubicBezTo>
                  <a:close/>
                  <a:moveTo>
                    <a:pt x="2609" y="7491"/>
                  </a:moveTo>
                  <a:cubicBezTo>
                    <a:pt x="2611" y="7491"/>
                    <a:pt x="2613" y="7491"/>
                    <a:pt x="2615" y="7491"/>
                  </a:cubicBezTo>
                  <a:cubicBezTo>
                    <a:pt x="2616" y="7491"/>
                    <a:pt x="2618" y="7491"/>
                    <a:pt x="2620" y="749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0" name="Google Shape;3340;p51"/>
            <p:cNvSpPr/>
            <p:nvPr/>
          </p:nvSpPr>
          <p:spPr>
            <a:xfrm>
              <a:off x="7116935" y="2678032"/>
              <a:ext cx="210440" cy="47347"/>
            </a:xfrm>
            <a:custGeom>
              <a:avLst/>
              <a:gdLst/>
              <a:ahLst/>
              <a:cxnLst/>
              <a:rect l="l" t="t" r="r" b="b"/>
              <a:pathLst>
                <a:path w="11996" h="2699" extrusionOk="0">
                  <a:moveTo>
                    <a:pt x="0" y="0"/>
                  </a:moveTo>
                  <a:lnTo>
                    <a:pt x="0" y="2698"/>
                  </a:lnTo>
                  <a:lnTo>
                    <a:pt x="11995" y="2698"/>
                  </a:lnTo>
                  <a:lnTo>
                    <a:pt x="11995" y="0"/>
                  </a:lnTo>
                  <a:close/>
                </a:path>
              </a:pathLst>
            </a:custGeom>
            <a:solidFill>
              <a:srgbClr val="EA4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1" name="Google Shape;3341;p51"/>
            <p:cNvSpPr/>
            <p:nvPr/>
          </p:nvSpPr>
          <p:spPr>
            <a:xfrm>
              <a:off x="7116935" y="2678032"/>
              <a:ext cx="31559" cy="47347"/>
            </a:xfrm>
            <a:custGeom>
              <a:avLst/>
              <a:gdLst/>
              <a:ahLst/>
              <a:cxnLst/>
              <a:rect l="l" t="t" r="r" b="b"/>
              <a:pathLst>
                <a:path w="1799" h="2699" extrusionOk="0">
                  <a:moveTo>
                    <a:pt x="0" y="0"/>
                  </a:moveTo>
                  <a:lnTo>
                    <a:pt x="0" y="2698"/>
                  </a:lnTo>
                  <a:lnTo>
                    <a:pt x="1799" y="2698"/>
                  </a:lnTo>
                  <a:lnTo>
                    <a:pt x="1799" y="0"/>
                  </a:lnTo>
                  <a:close/>
                </a:path>
              </a:pathLst>
            </a:custGeom>
            <a:solidFill>
              <a:srgbClr val="D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2" name="Google Shape;3342;p51"/>
            <p:cNvSpPr/>
            <p:nvPr/>
          </p:nvSpPr>
          <p:spPr>
            <a:xfrm>
              <a:off x="7184186" y="2540168"/>
              <a:ext cx="75275" cy="34734"/>
            </a:xfrm>
            <a:custGeom>
              <a:avLst/>
              <a:gdLst/>
              <a:ahLst/>
              <a:cxnLst/>
              <a:rect l="l" t="t" r="r" b="b"/>
              <a:pathLst>
                <a:path w="4291" h="1980" extrusionOk="0">
                  <a:moveTo>
                    <a:pt x="0" y="0"/>
                  </a:moveTo>
                  <a:lnTo>
                    <a:pt x="0" y="1493"/>
                  </a:lnTo>
                  <a:cubicBezTo>
                    <a:pt x="719" y="1822"/>
                    <a:pt x="1456" y="1980"/>
                    <a:pt x="2182" y="1980"/>
                  </a:cubicBezTo>
                  <a:cubicBezTo>
                    <a:pt x="2908" y="1980"/>
                    <a:pt x="3622" y="1821"/>
                    <a:pt x="4291" y="1518"/>
                  </a:cubicBezTo>
                  <a:lnTo>
                    <a:pt x="4291" y="25"/>
                  </a:lnTo>
                  <a:cubicBezTo>
                    <a:pt x="3637" y="321"/>
                    <a:pt x="2919" y="481"/>
                    <a:pt x="2181" y="481"/>
                  </a:cubicBezTo>
                  <a:cubicBezTo>
                    <a:pt x="1461" y="481"/>
                    <a:pt x="722" y="329"/>
                    <a:pt x="0" y="0"/>
                  </a:cubicBez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3" name="Google Shape;3343;p51"/>
            <p:cNvSpPr/>
            <p:nvPr/>
          </p:nvSpPr>
          <p:spPr>
            <a:xfrm>
              <a:off x="7184186" y="2540168"/>
              <a:ext cx="24279" cy="33611"/>
            </a:xfrm>
            <a:custGeom>
              <a:avLst/>
              <a:gdLst/>
              <a:ahLst/>
              <a:cxnLst/>
              <a:rect l="l" t="t" r="r" b="b"/>
              <a:pathLst>
                <a:path w="1384" h="1916" extrusionOk="0">
                  <a:moveTo>
                    <a:pt x="0" y="0"/>
                  </a:moveTo>
                  <a:lnTo>
                    <a:pt x="0" y="1493"/>
                  </a:lnTo>
                  <a:cubicBezTo>
                    <a:pt x="455" y="1703"/>
                    <a:pt x="919" y="1842"/>
                    <a:pt x="1384" y="1915"/>
                  </a:cubicBezTo>
                  <a:lnTo>
                    <a:pt x="1384" y="419"/>
                  </a:lnTo>
                  <a:cubicBezTo>
                    <a:pt x="923" y="345"/>
                    <a:pt x="458" y="208"/>
                    <a:pt x="0"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4" name="Google Shape;3344;p51"/>
            <p:cNvSpPr/>
            <p:nvPr/>
          </p:nvSpPr>
          <p:spPr>
            <a:xfrm>
              <a:off x="7104043" y="2406285"/>
              <a:ext cx="28454" cy="47067"/>
            </a:xfrm>
            <a:custGeom>
              <a:avLst/>
              <a:gdLst/>
              <a:ahLst/>
              <a:cxnLst/>
              <a:rect l="l" t="t" r="r" b="b"/>
              <a:pathLst>
                <a:path w="1622" h="2683" extrusionOk="0">
                  <a:moveTo>
                    <a:pt x="1621" y="1"/>
                  </a:moveTo>
                  <a:cubicBezTo>
                    <a:pt x="727" y="1"/>
                    <a:pt x="1" y="603"/>
                    <a:pt x="1" y="1342"/>
                  </a:cubicBezTo>
                  <a:cubicBezTo>
                    <a:pt x="1" y="2082"/>
                    <a:pt x="727" y="2682"/>
                    <a:pt x="1621" y="2682"/>
                  </a:cubicBezTo>
                  <a:lnTo>
                    <a:pt x="1621" y="1"/>
                  </a:ln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5" name="Google Shape;3345;p51"/>
            <p:cNvSpPr/>
            <p:nvPr/>
          </p:nvSpPr>
          <p:spPr>
            <a:xfrm>
              <a:off x="7312250" y="2406285"/>
              <a:ext cx="28261" cy="47067"/>
            </a:xfrm>
            <a:custGeom>
              <a:avLst/>
              <a:gdLst/>
              <a:ahLst/>
              <a:cxnLst/>
              <a:rect l="l" t="t" r="r" b="b"/>
              <a:pathLst>
                <a:path w="1611" h="2683" extrusionOk="0">
                  <a:moveTo>
                    <a:pt x="0" y="1"/>
                  </a:moveTo>
                  <a:lnTo>
                    <a:pt x="0" y="2682"/>
                  </a:lnTo>
                  <a:cubicBezTo>
                    <a:pt x="890" y="2682"/>
                    <a:pt x="1611" y="2082"/>
                    <a:pt x="1611" y="1342"/>
                  </a:cubicBezTo>
                  <a:cubicBezTo>
                    <a:pt x="1611" y="603"/>
                    <a:pt x="891" y="1"/>
                    <a:pt x="0" y="1"/>
                  </a:cubicBez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6" name="Google Shape;3346;p51"/>
            <p:cNvSpPr/>
            <p:nvPr/>
          </p:nvSpPr>
          <p:spPr>
            <a:xfrm>
              <a:off x="7104043" y="2419598"/>
              <a:ext cx="28454" cy="33752"/>
            </a:xfrm>
            <a:custGeom>
              <a:avLst/>
              <a:gdLst/>
              <a:ahLst/>
              <a:cxnLst/>
              <a:rect l="l" t="t" r="r" b="b"/>
              <a:pathLst>
                <a:path w="1622" h="1924" extrusionOk="0">
                  <a:moveTo>
                    <a:pt x="161" y="1"/>
                  </a:moveTo>
                  <a:cubicBezTo>
                    <a:pt x="58" y="177"/>
                    <a:pt x="1" y="375"/>
                    <a:pt x="1" y="583"/>
                  </a:cubicBezTo>
                  <a:cubicBezTo>
                    <a:pt x="1" y="1323"/>
                    <a:pt x="727" y="1923"/>
                    <a:pt x="1621" y="1923"/>
                  </a:cubicBezTo>
                  <a:lnTo>
                    <a:pt x="1621" y="761"/>
                  </a:lnTo>
                  <a:cubicBezTo>
                    <a:pt x="979" y="759"/>
                    <a:pt x="423" y="450"/>
                    <a:pt x="161"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7" name="Google Shape;3347;p51"/>
            <p:cNvSpPr/>
            <p:nvPr/>
          </p:nvSpPr>
          <p:spPr>
            <a:xfrm>
              <a:off x="7312268" y="2419563"/>
              <a:ext cx="28279" cy="33752"/>
            </a:xfrm>
            <a:custGeom>
              <a:avLst/>
              <a:gdLst/>
              <a:ahLst/>
              <a:cxnLst/>
              <a:rect l="l" t="t" r="r" b="b"/>
              <a:pathLst>
                <a:path w="1612" h="1924" extrusionOk="0">
                  <a:moveTo>
                    <a:pt x="1453" y="1"/>
                  </a:moveTo>
                  <a:cubicBezTo>
                    <a:pt x="1189" y="452"/>
                    <a:pt x="638" y="761"/>
                    <a:pt x="1" y="761"/>
                  </a:cubicBezTo>
                  <a:lnTo>
                    <a:pt x="1" y="1924"/>
                  </a:lnTo>
                  <a:cubicBezTo>
                    <a:pt x="890" y="1924"/>
                    <a:pt x="1611" y="1325"/>
                    <a:pt x="1611" y="583"/>
                  </a:cubicBezTo>
                  <a:cubicBezTo>
                    <a:pt x="1611" y="375"/>
                    <a:pt x="1554" y="176"/>
                    <a:pt x="1453"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8" name="Google Shape;3348;p51"/>
            <p:cNvSpPr/>
            <p:nvPr/>
          </p:nvSpPr>
          <p:spPr>
            <a:xfrm>
              <a:off x="7131897" y="2397602"/>
              <a:ext cx="180547" cy="153935"/>
            </a:xfrm>
            <a:custGeom>
              <a:avLst/>
              <a:gdLst/>
              <a:ahLst/>
              <a:cxnLst/>
              <a:rect l="l" t="t" r="r" b="b"/>
              <a:pathLst>
                <a:path w="10292" h="8775" extrusionOk="0">
                  <a:moveTo>
                    <a:pt x="25" y="0"/>
                  </a:moveTo>
                  <a:cubicBezTo>
                    <a:pt x="1" y="313"/>
                    <a:pt x="12" y="3755"/>
                    <a:pt x="15" y="3861"/>
                  </a:cubicBezTo>
                  <a:cubicBezTo>
                    <a:pt x="69" y="5081"/>
                    <a:pt x="552" y="6250"/>
                    <a:pt x="1415" y="7167"/>
                  </a:cubicBezTo>
                  <a:cubicBezTo>
                    <a:pt x="2465" y="8277"/>
                    <a:pt x="3793" y="8775"/>
                    <a:pt x="5099" y="8775"/>
                  </a:cubicBezTo>
                  <a:cubicBezTo>
                    <a:pt x="7739" y="8775"/>
                    <a:pt x="10292" y="6745"/>
                    <a:pt x="10292" y="3635"/>
                  </a:cubicBezTo>
                  <a:cubicBezTo>
                    <a:pt x="10285" y="556"/>
                    <a:pt x="10285" y="103"/>
                    <a:pt x="10277" y="0"/>
                  </a:cubicBez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49" name="Google Shape;3349;p51"/>
            <p:cNvSpPr/>
            <p:nvPr/>
          </p:nvSpPr>
          <p:spPr>
            <a:xfrm>
              <a:off x="7131897" y="2397550"/>
              <a:ext cx="113886" cy="153971"/>
            </a:xfrm>
            <a:custGeom>
              <a:avLst/>
              <a:gdLst/>
              <a:ahLst/>
              <a:cxnLst/>
              <a:rect l="l" t="t" r="r" b="b"/>
              <a:pathLst>
                <a:path w="6492" h="8777" extrusionOk="0">
                  <a:moveTo>
                    <a:pt x="25" y="0"/>
                  </a:moveTo>
                  <a:cubicBezTo>
                    <a:pt x="1" y="314"/>
                    <a:pt x="12" y="3756"/>
                    <a:pt x="15" y="3862"/>
                  </a:cubicBezTo>
                  <a:cubicBezTo>
                    <a:pt x="69" y="5082"/>
                    <a:pt x="552" y="6251"/>
                    <a:pt x="1415" y="7168"/>
                  </a:cubicBezTo>
                  <a:cubicBezTo>
                    <a:pt x="2465" y="8280"/>
                    <a:pt x="3793" y="8777"/>
                    <a:pt x="5099" y="8777"/>
                  </a:cubicBezTo>
                  <a:cubicBezTo>
                    <a:pt x="5571" y="8777"/>
                    <a:pt x="6040" y="8712"/>
                    <a:pt x="6492" y="8588"/>
                  </a:cubicBezTo>
                  <a:cubicBezTo>
                    <a:pt x="5663" y="8352"/>
                    <a:pt x="4863" y="7889"/>
                    <a:pt x="4183" y="7168"/>
                  </a:cubicBezTo>
                  <a:cubicBezTo>
                    <a:pt x="3318" y="6253"/>
                    <a:pt x="2836" y="5082"/>
                    <a:pt x="2784" y="3862"/>
                  </a:cubicBezTo>
                  <a:cubicBezTo>
                    <a:pt x="2779" y="3756"/>
                    <a:pt x="2769" y="314"/>
                    <a:pt x="2793"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0" name="Google Shape;3350;p51"/>
            <p:cNvSpPr/>
            <p:nvPr/>
          </p:nvSpPr>
          <p:spPr>
            <a:xfrm>
              <a:off x="7304410" y="2243075"/>
              <a:ext cx="42137" cy="42102"/>
            </a:xfrm>
            <a:custGeom>
              <a:avLst/>
              <a:gdLst/>
              <a:ahLst/>
              <a:cxnLst/>
              <a:rect l="l" t="t" r="r" b="b"/>
              <a:pathLst>
                <a:path w="2402" h="2400" extrusionOk="0">
                  <a:moveTo>
                    <a:pt x="1201" y="1"/>
                  </a:moveTo>
                  <a:cubicBezTo>
                    <a:pt x="539" y="1"/>
                    <a:pt x="1" y="539"/>
                    <a:pt x="1" y="1201"/>
                  </a:cubicBezTo>
                  <a:cubicBezTo>
                    <a:pt x="1" y="1863"/>
                    <a:pt x="539" y="2399"/>
                    <a:pt x="1201" y="2399"/>
                  </a:cubicBezTo>
                  <a:cubicBezTo>
                    <a:pt x="1863" y="2399"/>
                    <a:pt x="2401" y="1863"/>
                    <a:pt x="2401" y="1201"/>
                  </a:cubicBezTo>
                  <a:cubicBezTo>
                    <a:pt x="2401" y="539"/>
                    <a:pt x="1863" y="1"/>
                    <a:pt x="1201" y="1"/>
                  </a:cubicBezTo>
                  <a:close/>
                </a:path>
              </a:pathLst>
            </a:custGeom>
            <a:solidFill>
              <a:srgbClr val="F9B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1" name="Google Shape;3351;p51"/>
            <p:cNvSpPr/>
            <p:nvPr/>
          </p:nvSpPr>
          <p:spPr>
            <a:xfrm>
              <a:off x="7301410" y="2243075"/>
              <a:ext cx="42295" cy="42137"/>
            </a:xfrm>
            <a:custGeom>
              <a:avLst/>
              <a:gdLst/>
              <a:ahLst/>
              <a:cxnLst/>
              <a:rect l="l" t="t" r="r" b="b"/>
              <a:pathLst>
                <a:path w="2411" h="2402" extrusionOk="0">
                  <a:moveTo>
                    <a:pt x="1372" y="1"/>
                  </a:moveTo>
                  <a:cubicBezTo>
                    <a:pt x="1168" y="1"/>
                    <a:pt x="961" y="51"/>
                    <a:pt x="772" y="162"/>
                  </a:cubicBezTo>
                  <a:cubicBezTo>
                    <a:pt x="196" y="493"/>
                    <a:pt x="0" y="1227"/>
                    <a:pt x="332" y="1801"/>
                  </a:cubicBezTo>
                  <a:cubicBezTo>
                    <a:pt x="554" y="2186"/>
                    <a:pt x="957" y="2402"/>
                    <a:pt x="1372" y="2402"/>
                  </a:cubicBezTo>
                  <a:cubicBezTo>
                    <a:pt x="1575" y="2402"/>
                    <a:pt x="1782" y="2350"/>
                    <a:pt x="1970" y="2241"/>
                  </a:cubicBezTo>
                  <a:cubicBezTo>
                    <a:pt x="2162" y="2131"/>
                    <a:pt x="2309" y="1977"/>
                    <a:pt x="2410" y="1801"/>
                  </a:cubicBezTo>
                  <a:cubicBezTo>
                    <a:pt x="1998" y="1801"/>
                    <a:pt x="1594" y="1585"/>
                    <a:pt x="1372" y="1201"/>
                  </a:cubicBezTo>
                  <a:cubicBezTo>
                    <a:pt x="1150" y="816"/>
                    <a:pt x="1166" y="359"/>
                    <a:pt x="1372"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2" name="Google Shape;3352;p51"/>
            <p:cNvSpPr/>
            <p:nvPr/>
          </p:nvSpPr>
          <p:spPr>
            <a:xfrm>
              <a:off x="7105306" y="2365101"/>
              <a:ext cx="234771" cy="41207"/>
            </a:xfrm>
            <a:custGeom>
              <a:avLst/>
              <a:gdLst/>
              <a:ahLst/>
              <a:cxnLst/>
              <a:rect l="l" t="t" r="r" b="b"/>
              <a:pathLst>
                <a:path w="13383" h="2349" extrusionOk="0">
                  <a:moveTo>
                    <a:pt x="1369" y="0"/>
                  </a:moveTo>
                  <a:cubicBezTo>
                    <a:pt x="1287" y="0"/>
                    <a:pt x="1204" y="23"/>
                    <a:pt x="1131" y="68"/>
                  </a:cubicBezTo>
                  <a:lnTo>
                    <a:pt x="258" y="603"/>
                  </a:lnTo>
                  <a:cubicBezTo>
                    <a:pt x="78" y="712"/>
                    <a:pt x="1" y="931"/>
                    <a:pt x="68" y="1129"/>
                  </a:cubicBezTo>
                  <a:lnTo>
                    <a:pt x="382" y="2043"/>
                  </a:lnTo>
                  <a:cubicBezTo>
                    <a:pt x="446" y="2226"/>
                    <a:pt x="619" y="2349"/>
                    <a:pt x="814" y="2349"/>
                  </a:cubicBezTo>
                  <a:lnTo>
                    <a:pt x="12519" y="2349"/>
                  </a:lnTo>
                  <a:cubicBezTo>
                    <a:pt x="12714" y="2349"/>
                    <a:pt x="12887" y="2226"/>
                    <a:pt x="12951" y="2043"/>
                  </a:cubicBezTo>
                  <a:lnTo>
                    <a:pt x="13319" y="980"/>
                  </a:lnTo>
                  <a:cubicBezTo>
                    <a:pt x="13383" y="799"/>
                    <a:pt x="13311" y="596"/>
                    <a:pt x="13147" y="491"/>
                  </a:cubicBezTo>
                  <a:cubicBezTo>
                    <a:pt x="13134" y="483"/>
                    <a:pt x="13126" y="477"/>
                    <a:pt x="13121" y="475"/>
                  </a:cubicBezTo>
                  <a:lnTo>
                    <a:pt x="12455" y="68"/>
                  </a:lnTo>
                  <a:cubicBezTo>
                    <a:pt x="12383" y="23"/>
                    <a:pt x="12301" y="0"/>
                    <a:pt x="12219" y="0"/>
                  </a:cubicBezTo>
                  <a:cubicBezTo>
                    <a:pt x="12136" y="0"/>
                    <a:pt x="12053" y="23"/>
                    <a:pt x="11980" y="68"/>
                  </a:cubicBezTo>
                  <a:lnTo>
                    <a:pt x="10864" y="751"/>
                  </a:lnTo>
                  <a:cubicBezTo>
                    <a:pt x="10725" y="837"/>
                    <a:pt x="10568" y="880"/>
                    <a:pt x="10410" y="880"/>
                  </a:cubicBezTo>
                  <a:cubicBezTo>
                    <a:pt x="10253" y="880"/>
                    <a:pt x="10094" y="837"/>
                    <a:pt x="9954" y="751"/>
                  </a:cubicBezTo>
                  <a:lnTo>
                    <a:pt x="8839" y="68"/>
                  </a:lnTo>
                  <a:cubicBezTo>
                    <a:pt x="8766" y="23"/>
                    <a:pt x="8684" y="0"/>
                    <a:pt x="8601" y="0"/>
                  </a:cubicBezTo>
                  <a:cubicBezTo>
                    <a:pt x="8519" y="0"/>
                    <a:pt x="8436" y="23"/>
                    <a:pt x="8363" y="68"/>
                  </a:cubicBezTo>
                  <a:lnTo>
                    <a:pt x="7009" y="897"/>
                  </a:lnTo>
                  <a:cubicBezTo>
                    <a:pt x="6943" y="938"/>
                    <a:pt x="6867" y="958"/>
                    <a:pt x="6792" y="958"/>
                  </a:cubicBezTo>
                  <a:cubicBezTo>
                    <a:pt x="6717" y="958"/>
                    <a:pt x="6642" y="938"/>
                    <a:pt x="6576" y="897"/>
                  </a:cubicBezTo>
                  <a:lnTo>
                    <a:pt x="5222" y="68"/>
                  </a:lnTo>
                  <a:cubicBezTo>
                    <a:pt x="5150" y="23"/>
                    <a:pt x="5068" y="0"/>
                    <a:pt x="4985" y="0"/>
                  </a:cubicBezTo>
                  <a:cubicBezTo>
                    <a:pt x="4902" y="0"/>
                    <a:pt x="4820" y="23"/>
                    <a:pt x="4746" y="68"/>
                  </a:cubicBezTo>
                  <a:lnTo>
                    <a:pt x="3394" y="897"/>
                  </a:lnTo>
                  <a:cubicBezTo>
                    <a:pt x="3327" y="938"/>
                    <a:pt x="3251" y="958"/>
                    <a:pt x="3176" y="958"/>
                  </a:cubicBezTo>
                  <a:cubicBezTo>
                    <a:pt x="3101" y="958"/>
                    <a:pt x="3027" y="938"/>
                    <a:pt x="2960" y="897"/>
                  </a:cubicBezTo>
                  <a:lnTo>
                    <a:pt x="1607" y="68"/>
                  </a:lnTo>
                  <a:cubicBezTo>
                    <a:pt x="1534" y="23"/>
                    <a:pt x="1452" y="0"/>
                    <a:pt x="1369" y="0"/>
                  </a:cubicBezTo>
                  <a:close/>
                </a:path>
              </a:pathLst>
            </a:custGeom>
            <a:solidFill>
              <a:srgbClr val="ED4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3" name="Google Shape;3353;p51"/>
            <p:cNvSpPr/>
            <p:nvPr/>
          </p:nvSpPr>
          <p:spPr>
            <a:xfrm>
              <a:off x="7105306" y="2365101"/>
              <a:ext cx="85379" cy="41207"/>
            </a:xfrm>
            <a:custGeom>
              <a:avLst/>
              <a:gdLst/>
              <a:ahLst/>
              <a:cxnLst/>
              <a:rect l="l" t="t" r="r" b="b"/>
              <a:pathLst>
                <a:path w="4867" h="2349" extrusionOk="0">
                  <a:moveTo>
                    <a:pt x="1369" y="0"/>
                  </a:moveTo>
                  <a:cubicBezTo>
                    <a:pt x="1287" y="0"/>
                    <a:pt x="1204" y="23"/>
                    <a:pt x="1131" y="68"/>
                  </a:cubicBezTo>
                  <a:lnTo>
                    <a:pt x="258" y="603"/>
                  </a:lnTo>
                  <a:cubicBezTo>
                    <a:pt x="78" y="712"/>
                    <a:pt x="1" y="931"/>
                    <a:pt x="68" y="1129"/>
                  </a:cubicBezTo>
                  <a:lnTo>
                    <a:pt x="382" y="2043"/>
                  </a:lnTo>
                  <a:cubicBezTo>
                    <a:pt x="446" y="2226"/>
                    <a:pt x="619" y="2349"/>
                    <a:pt x="814" y="2349"/>
                  </a:cubicBezTo>
                  <a:lnTo>
                    <a:pt x="4867" y="2349"/>
                  </a:lnTo>
                  <a:cubicBezTo>
                    <a:pt x="4775" y="2279"/>
                    <a:pt x="4702" y="2180"/>
                    <a:pt x="4661" y="2063"/>
                  </a:cubicBezTo>
                  <a:lnTo>
                    <a:pt x="4237" y="835"/>
                  </a:lnTo>
                  <a:cubicBezTo>
                    <a:pt x="4180" y="671"/>
                    <a:pt x="4198" y="498"/>
                    <a:pt x="4277" y="354"/>
                  </a:cubicBezTo>
                  <a:lnTo>
                    <a:pt x="4277" y="354"/>
                  </a:lnTo>
                  <a:lnTo>
                    <a:pt x="3394" y="897"/>
                  </a:lnTo>
                  <a:cubicBezTo>
                    <a:pt x="3327" y="938"/>
                    <a:pt x="3251" y="958"/>
                    <a:pt x="3176" y="958"/>
                  </a:cubicBezTo>
                  <a:cubicBezTo>
                    <a:pt x="3101" y="958"/>
                    <a:pt x="3027" y="938"/>
                    <a:pt x="2960" y="897"/>
                  </a:cubicBezTo>
                  <a:lnTo>
                    <a:pt x="1607" y="68"/>
                  </a:lnTo>
                  <a:cubicBezTo>
                    <a:pt x="1534" y="23"/>
                    <a:pt x="1452" y="0"/>
                    <a:pt x="1369"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4" name="Google Shape;3354;p51"/>
            <p:cNvSpPr/>
            <p:nvPr/>
          </p:nvSpPr>
          <p:spPr>
            <a:xfrm>
              <a:off x="7159085" y="2678067"/>
              <a:ext cx="41962" cy="47365"/>
            </a:xfrm>
            <a:custGeom>
              <a:avLst/>
              <a:gdLst/>
              <a:ahLst/>
              <a:cxnLst/>
              <a:rect l="l" t="t" r="r" b="b"/>
              <a:pathLst>
                <a:path w="2392" h="2700" extrusionOk="0">
                  <a:moveTo>
                    <a:pt x="1196" y="0"/>
                  </a:moveTo>
                  <a:cubicBezTo>
                    <a:pt x="1110" y="0"/>
                    <a:pt x="1024" y="52"/>
                    <a:pt x="982" y="154"/>
                  </a:cubicBezTo>
                  <a:lnTo>
                    <a:pt x="94" y="2271"/>
                  </a:lnTo>
                  <a:cubicBezTo>
                    <a:pt x="42" y="2400"/>
                    <a:pt x="10" y="2547"/>
                    <a:pt x="1" y="2700"/>
                  </a:cubicBezTo>
                  <a:lnTo>
                    <a:pt x="2391" y="2700"/>
                  </a:lnTo>
                  <a:cubicBezTo>
                    <a:pt x="2381" y="2547"/>
                    <a:pt x="2350" y="2400"/>
                    <a:pt x="2298" y="2271"/>
                  </a:cubicBezTo>
                  <a:lnTo>
                    <a:pt x="1410" y="154"/>
                  </a:lnTo>
                  <a:cubicBezTo>
                    <a:pt x="1368" y="52"/>
                    <a:pt x="1282" y="0"/>
                    <a:pt x="1196" y="0"/>
                  </a:cubicBezTo>
                  <a:close/>
                </a:path>
              </a:pathLst>
            </a:custGeom>
            <a:solidFill>
              <a:srgbClr val="D9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5" name="Google Shape;3355;p51"/>
            <p:cNvSpPr/>
            <p:nvPr/>
          </p:nvSpPr>
          <p:spPr>
            <a:xfrm>
              <a:off x="7117040" y="2678085"/>
              <a:ext cx="41962" cy="47347"/>
            </a:xfrm>
            <a:custGeom>
              <a:avLst/>
              <a:gdLst/>
              <a:ahLst/>
              <a:cxnLst/>
              <a:rect l="l" t="t" r="r" b="b"/>
              <a:pathLst>
                <a:path w="2392" h="2699" extrusionOk="0">
                  <a:moveTo>
                    <a:pt x="1194" y="0"/>
                  </a:moveTo>
                  <a:cubicBezTo>
                    <a:pt x="1108" y="0"/>
                    <a:pt x="1022" y="52"/>
                    <a:pt x="978" y="156"/>
                  </a:cubicBezTo>
                  <a:lnTo>
                    <a:pt x="94" y="2270"/>
                  </a:lnTo>
                  <a:cubicBezTo>
                    <a:pt x="42" y="2399"/>
                    <a:pt x="10" y="2546"/>
                    <a:pt x="1" y="2699"/>
                  </a:cubicBezTo>
                  <a:lnTo>
                    <a:pt x="2391" y="2699"/>
                  </a:lnTo>
                  <a:cubicBezTo>
                    <a:pt x="2380" y="2546"/>
                    <a:pt x="2349" y="2399"/>
                    <a:pt x="2295" y="2270"/>
                  </a:cubicBezTo>
                  <a:lnTo>
                    <a:pt x="1410" y="156"/>
                  </a:lnTo>
                  <a:cubicBezTo>
                    <a:pt x="1367" y="52"/>
                    <a:pt x="1281" y="0"/>
                    <a:pt x="1194" y="0"/>
                  </a:cubicBezTo>
                  <a:close/>
                </a:path>
              </a:pathLst>
            </a:custGeom>
            <a:solidFill>
              <a:srgbClr val="EF6A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6" name="Google Shape;3356;p51"/>
            <p:cNvSpPr/>
            <p:nvPr/>
          </p:nvSpPr>
          <p:spPr>
            <a:xfrm>
              <a:off x="7116988" y="2678085"/>
              <a:ext cx="31506" cy="47347"/>
            </a:xfrm>
            <a:custGeom>
              <a:avLst/>
              <a:gdLst/>
              <a:ahLst/>
              <a:cxnLst/>
              <a:rect l="l" t="t" r="r" b="b"/>
              <a:pathLst>
                <a:path w="1796" h="2699" extrusionOk="0">
                  <a:moveTo>
                    <a:pt x="1196" y="0"/>
                  </a:moveTo>
                  <a:cubicBezTo>
                    <a:pt x="1109" y="0"/>
                    <a:pt x="1023" y="52"/>
                    <a:pt x="980" y="156"/>
                  </a:cubicBezTo>
                  <a:lnTo>
                    <a:pt x="95" y="2270"/>
                  </a:lnTo>
                  <a:cubicBezTo>
                    <a:pt x="41" y="2399"/>
                    <a:pt x="12" y="2546"/>
                    <a:pt x="0" y="2699"/>
                  </a:cubicBezTo>
                  <a:lnTo>
                    <a:pt x="1796" y="2699"/>
                  </a:lnTo>
                  <a:lnTo>
                    <a:pt x="1796" y="1072"/>
                  </a:lnTo>
                  <a:lnTo>
                    <a:pt x="1411" y="156"/>
                  </a:lnTo>
                  <a:cubicBezTo>
                    <a:pt x="1368" y="52"/>
                    <a:pt x="1282" y="0"/>
                    <a:pt x="1196" y="0"/>
                  </a:cubicBezTo>
                  <a:close/>
                </a:path>
              </a:pathLst>
            </a:custGeom>
            <a:solidFill>
              <a:srgbClr val="D9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7" name="Google Shape;3357;p51"/>
            <p:cNvSpPr/>
            <p:nvPr/>
          </p:nvSpPr>
          <p:spPr>
            <a:xfrm>
              <a:off x="7201200" y="2678365"/>
              <a:ext cx="41979" cy="47014"/>
            </a:xfrm>
            <a:custGeom>
              <a:avLst/>
              <a:gdLst/>
              <a:ahLst/>
              <a:cxnLst/>
              <a:rect l="l" t="t" r="r" b="b"/>
              <a:pathLst>
                <a:path w="2393" h="2680" extrusionOk="0">
                  <a:moveTo>
                    <a:pt x="1196" y="1"/>
                  </a:moveTo>
                  <a:cubicBezTo>
                    <a:pt x="1106" y="1"/>
                    <a:pt x="1016" y="54"/>
                    <a:pt x="971" y="161"/>
                  </a:cubicBezTo>
                  <a:cubicBezTo>
                    <a:pt x="34" y="2401"/>
                    <a:pt x="23" y="2357"/>
                    <a:pt x="0" y="2679"/>
                  </a:cubicBezTo>
                  <a:lnTo>
                    <a:pt x="2392" y="2679"/>
                  </a:lnTo>
                  <a:cubicBezTo>
                    <a:pt x="2382" y="2529"/>
                    <a:pt x="2351" y="2382"/>
                    <a:pt x="2297" y="2253"/>
                  </a:cubicBezTo>
                  <a:lnTo>
                    <a:pt x="1421" y="161"/>
                  </a:lnTo>
                  <a:cubicBezTo>
                    <a:pt x="1376" y="54"/>
                    <a:pt x="1286" y="1"/>
                    <a:pt x="1196" y="1"/>
                  </a:cubicBezTo>
                  <a:close/>
                </a:path>
              </a:pathLst>
            </a:custGeom>
            <a:solidFill>
              <a:srgbClr val="D9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8" name="Google Shape;3358;p51"/>
            <p:cNvSpPr/>
            <p:nvPr/>
          </p:nvSpPr>
          <p:spPr>
            <a:xfrm>
              <a:off x="7243263" y="2678085"/>
              <a:ext cx="41962" cy="47347"/>
            </a:xfrm>
            <a:custGeom>
              <a:avLst/>
              <a:gdLst/>
              <a:ahLst/>
              <a:cxnLst/>
              <a:rect l="l" t="t" r="r" b="b"/>
              <a:pathLst>
                <a:path w="2392" h="2699" extrusionOk="0">
                  <a:moveTo>
                    <a:pt x="1197" y="0"/>
                  </a:moveTo>
                  <a:cubicBezTo>
                    <a:pt x="1111" y="0"/>
                    <a:pt x="1024" y="52"/>
                    <a:pt x="982" y="156"/>
                  </a:cubicBezTo>
                  <a:cubicBezTo>
                    <a:pt x="11" y="2476"/>
                    <a:pt x="24" y="2380"/>
                    <a:pt x="1" y="2699"/>
                  </a:cubicBezTo>
                  <a:lnTo>
                    <a:pt x="2391" y="2699"/>
                  </a:lnTo>
                  <a:cubicBezTo>
                    <a:pt x="2381" y="2546"/>
                    <a:pt x="2350" y="2399"/>
                    <a:pt x="2298" y="2270"/>
                  </a:cubicBezTo>
                  <a:lnTo>
                    <a:pt x="1413" y="156"/>
                  </a:lnTo>
                  <a:cubicBezTo>
                    <a:pt x="1370" y="52"/>
                    <a:pt x="1283" y="0"/>
                    <a:pt x="1197" y="0"/>
                  </a:cubicBezTo>
                  <a:close/>
                </a:path>
              </a:pathLst>
            </a:custGeom>
            <a:solidFill>
              <a:srgbClr val="D9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59" name="Google Shape;3359;p51"/>
            <p:cNvSpPr/>
            <p:nvPr/>
          </p:nvSpPr>
          <p:spPr>
            <a:xfrm>
              <a:off x="7285431" y="2678839"/>
              <a:ext cx="41944" cy="46593"/>
            </a:xfrm>
            <a:custGeom>
              <a:avLst/>
              <a:gdLst/>
              <a:ahLst/>
              <a:cxnLst/>
              <a:rect l="l" t="t" r="r" b="b"/>
              <a:pathLst>
                <a:path w="2391" h="2656" extrusionOk="0">
                  <a:moveTo>
                    <a:pt x="1197" y="0"/>
                  </a:moveTo>
                  <a:cubicBezTo>
                    <a:pt x="1101" y="0"/>
                    <a:pt x="1005" y="57"/>
                    <a:pt x="957" y="172"/>
                  </a:cubicBezTo>
                  <a:cubicBezTo>
                    <a:pt x="15" y="2420"/>
                    <a:pt x="20" y="2337"/>
                    <a:pt x="0" y="2656"/>
                  </a:cubicBezTo>
                  <a:lnTo>
                    <a:pt x="2391" y="2656"/>
                  </a:lnTo>
                  <a:cubicBezTo>
                    <a:pt x="2381" y="2503"/>
                    <a:pt x="2350" y="2356"/>
                    <a:pt x="2298" y="2227"/>
                  </a:cubicBezTo>
                  <a:lnTo>
                    <a:pt x="1438" y="172"/>
                  </a:lnTo>
                  <a:cubicBezTo>
                    <a:pt x="1389" y="57"/>
                    <a:pt x="1293" y="0"/>
                    <a:pt x="1197" y="0"/>
                  </a:cubicBezTo>
                  <a:close/>
                </a:path>
              </a:pathLst>
            </a:custGeom>
            <a:solidFill>
              <a:srgbClr val="D9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60" name="Google Shape;3360;p51"/>
            <p:cNvSpPr/>
            <p:nvPr/>
          </p:nvSpPr>
          <p:spPr>
            <a:xfrm>
              <a:off x="7320126" y="2650214"/>
              <a:ext cx="14560" cy="75222"/>
            </a:xfrm>
            <a:custGeom>
              <a:avLst/>
              <a:gdLst/>
              <a:ahLst/>
              <a:cxnLst/>
              <a:rect l="l" t="t" r="r" b="b"/>
              <a:pathLst>
                <a:path w="830" h="4288" extrusionOk="0">
                  <a:moveTo>
                    <a:pt x="416" y="0"/>
                  </a:moveTo>
                  <a:cubicBezTo>
                    <a:pt x="187" y="0"/>
                    <a:pt x="1" y="187"/>
                    <a:pt x="1" y="416"/>
                  </a:cubicBezTo>
                  <a:lnTo>
                    <a:pt x="1" y="4288"/>
                  </a:lnTo>
                  <a:lnTo>
                    <a:pt x="830" y="4288"/>
                  </a:lnTo>
                  <a:lnTo>
                    <a:pt x="830" y="416"/>
                  </a:lnTo>
                  <a:cubicBezTo>
                    <a:pt x="830" y="187"/>
                    <a:pt x="645" y="0"/>
                    <a:pt x="416"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61" name="Google Shape;3361;p51"/>
            <p:cNvSpPr/>
            <p:nvPr/>
          </p:nvSpPr>
          <p:spPr>
            <a:xfrm>
              <a:off x="7109638" y="2650214"/>
              <a:ext cx="14595" cy="75222"/>
            </a:xfrm>
            <a:custGeom>
              <a:avLst/>
              <a:gdLst/>
              <a:ahLst/>
              <a:cxnLst/>
              <a:rect l="l" t="t" r="r" b="b"/>
              <a:pathLst>
                <a:path w="832" h="4288" extrusionOk="0">
                  <a:moveTo>
                    <a:pt x="416" y="0"/>
                  </a:moveTo>
                  <a:cubicBezTo>
                    <a:pt x="187" y="0"/>
                    <a:pt x="1" y="187"/>
                    <a:pt x="1" y="416"/>
                  </a:cubicBezTo>
                  <a:lnTo>
                    <a:pt x="1" y="4288"/>
                  </a:lnTo>
                  <a:lnTo>
                    <a:pt x="831" y="4288"/>
                  </a:lnTo>
                  <a:lnTo>
                    <a:pt x="831" y="416"/>
                  </a:lnTo>
                  <a:cubicBezTo>
                    <a:pt x="831" y="187"/>
                    <a:pt x="645" y="0"/>
                    <a:pt x="416"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3387" name="Google Shape;3387;p51"/>
          <p:cNvGrpSpPr/>
          <p:nvPr/>
        </p:nvGrpSpPr>
        <p:grpSpPr>
          <a:xfrm>
            <a:off x="5506696" y="3028830"/>
            <a:ext cx="272806" cy="396224"/>
            <a:chOff x="3769463" y="4109468"/>
            <a:chExt cx="334937" cy="486523"/>
          </a:xfrm>
        </p:grpSpPr>
        <p:grpSp>
          <p:nvGrpSpPr>
            <p:cNvPr id="3388" name="Google Shape;3388;p51"/>
            <p:cNvGrpSpPr/>
            <p:nvPr/>
          </p:nvGrpSpPr>
          <p:grpSpPr>
            <a:xfrm>
              <a:off x="3769462" y="4109468"/>
              <a:ext cx="334937" cy="486523"/>
              <a:chOff x="7857525" y="3023385"/>
              <a:chExt cx="334937" cy="486523"/>
            </a:xfrm>
          </p:grpSpPr>
          <p:sp>
            <p:nvSpPr>
              <p:cNvPr id="3389" name="Google Shape;3389;p51"/>
              <p:cNvSpPr/>
              <p:nvPr/>
            </p:nvSpPr>
            <p:spPr>
              <a:xfrm>
                <a:off x="7986880" y="3325142"/>
                <a:ext cx="76467" cy="50919"/>
              </a:xfrm>
              <a:custGeom>
                <a:avLst/>
                <a:gdLst/>
                <a:ahLst/>
                <a:cxnLst/>
                <a:rect l="l" t="t" r="r" b="b"/>
                <a:pathLst>
                  <a:path w="4322" h="2878" extrusionOk="0">
                    <a:moveTo>
                      <a:pt x="0" y="1"/>
                    </a:moveTo>
                    <a:lnTo>
                      <a:pt x="0" y="2100"/>
                    </a:lnTo>
                    <a:cubicBezTo>
                      <a:pt x="628" y="2618"/>
                      <a:pt x="1397" y="2877"/>
                      <a:pt x="2165" y="2877"/>
                    </a:cubicBezTo>
                    <a:cubicBezTo>
                      <a:pt x="2932" y="2877"/>
                      <a:pt x="3698" y="2619"/>
                      <a:pt x="4322" y="2100"/>
                    </a:cubicBezTo>
                    <a:lnTo>
                      <a:pt x="4322" y="24"/>
                    </a:lnTo>
                    <a:cubicBezTo>
                      <a:pt x="3637" y="328"/>
                      <a:pt x="2911" y="488"/>
                      <a:pt x="2176" y="488"/>
                    </a:cubicBezTo>
                    <a:cubicBezTo>
                      <a:pt x="1448" y="488"/>
                      <a:pt x="711" y="331"/>
                      <a:pt x="0" y="1"/>
                    </a:cubicBezTo>
                    <a:close/>
                  </a:path>
                </a:pathLst>
              </a:custGeom>
              <a:solidFill>
                <a:srgbClr val="A57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0" name="Google Shape;3390;p51"/>
              <p:cNvSpPr/>
              <p:nvPr/>
            </p:nvSpPr>
            <p:spPr>
              <a:xfrm>
                <a:off x="7857578" y="3372879"/>
                <a:ext cx="334884" cy="136993"/>
              </a:xfrm>
              <a:custGeom>
                <a:avLst/>
                <a:gdLst/>
                <a:ahLst/>
                <a:cxnLst/>
                <a:rect l="l" t="t" r="r" b="b"/>
                <a:pathLst>
                  <a:path w="18928" h="7743" extrusionOk="0">
                    <a:moveTo>
                      <a:pt x="16179" y="915"/>
                    </a:moveTo>
                    <a:cubicBezTo>
                      <a:pt x="16179" y="915"/>
                      <a:pt x="16179" y="915"/>
                      <a:pt x="16179" y="915"/>
                    </a:cubicBezTo>
                    <a:cubicBezTo>
                      <a:pt x="16179" y="915"/>
                      <a:pt x="16179" y="915"/>
                      <a:pt x="16179" y="915"/>
                    </a:cubicBezTo>
                    <a:close/>
                    <a:moveTo>
                      <a:pt x="6038" y="1"/>
                    </a:moveTo>
                    <a:lnTo>
                      <a:pt x="2736" y="915"/>
                    </a:lnTo>
                    <a:cubicBezTo>
                      <a:pt x="2676" y="943"/>
                      <a:pt x="1208" y="1207"/>
                      <a:pt x="894" y="2789"/>
                    </a:cubicBezTo>
                    <a:lnTo>
                      <a:pt x="130" y="6515"/>
                    </a:lnTo>
                    <a:cubicBezTo>
                      <a:pt x="1" y="7148"/>
                      <a:pt x="485" y="7743"/>
                      <a:pt x="1132" y="7743"/>
                    </a:cubicBezTo>
                    <a:lnTo>
                      <a:pt x="17917" y="7743"/>
                    </a:lnTo>
                    <a:cubicBezTo>
                      <a:pt x="18495" y="7743"/>
                      <a:pt x="18927" y="7211"/>
                      <a:pt x="18811" y="6644"/>
                    </a:cubicBezTo>
                    <a:lnTo>
                      <a:pt x="18023" y="2789"/>
                    </a:lnTo>
                    <a:cubicBezTo>
                      <a:pt x="17794" y="1644"/>
                      <a:pt x="16954" y="1178"/>
                      <a:pt x="16489" y="1006"/>
                    </a:cubicBezTo>
                    <a:cubicBezTo>
                      <a:pt x="16483" y="1005"/>
                      <a:pt x="16177" y="915"/>
                      <a:pt x="16178" y="915"/>
                    </a:cubicBezTo>
                    <a:lnTo>
                      <a:pt x="16178" y="915"/>
                    </a:lnTo>
                    <a:cubicBezTo>
                      <a:pt x="16178" y="915"/>
                      <a:pt x="16178" y="915"/>
                      <a:pt x="16179" y="915"/>
                    </a:cubicBezTo>
                    <a:lnTo>
                      <a:pt x="16179" y="915"/>
                    </a:lnTo>
                    <a:cubicBezTo>
                      <a:pt x="15040" y="632"/>
                      <a:pt x="13907" y="351"/>
                      <a:pt x="12786" y="73"/>
                    </a:cubicBezTo>
                    <a:lnTo>
                      <a:pt x="603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1" name="Google Shape;3391;p51"/>
              <p:cNvSpPr/>
              <p:nvPr/>
            </p:nvSpPr>
            <p:spPr>
              <a:xfrm>
                <a:off x="7857525" y="3386184"/>
                <a:ext cx="58863" cy="123724"/>
              </a:xfrm>
              <a:custGeom>
                <a:avLst/>
                <a:gdLst/>
                <a:ahLst/>
                <a:cxnLst/>
                <a:rect l="l" t="t" r="r" b="b"/>
                <a:pathLst>
                  <a:path w="3327" h="6993" extrusionOk="0">
                    <a:moveTo>
                      <a:pt x="3326" y="1"/>
                    </a:moveTo>
                    <a:lnTo>
                      <a:pt x="2738" y="164"/>
                    </a:lnTo>
                    <a:cubicBezTo>
                      <a:pt x="2676" y="194"/>
                      <a:pt x="1209" y="457"/>
                      <a:pt x="893" y="2038"/>
                    </a:cubicBezTo>
                    <a:lnTo>
                      <a:pt x="131" y="5765"/>
                    </a:lnTo>
                    <a:cubicBezTo>
                      <a:pt x="1" y="6399"/>
                      <a:pt x="485" y="6993"/>
                      <a:pt x="1134" y="6993"/>
                    </a:cubicBezTo>
                    <a:lnTo>
                      <a:pt x="2517" y="6993"/>
                    </a:lnTo>
                    <a:cubicBezTo>
                      <a:pt x="1871" y="6991"/>
                      <a:pt x="1387" y="6399"/>
                      <a:pt x="1515" y="5765"/>
                    </a:cubicBezTo>
                    <a:lnTo>
                      <a:pt x="2278" y="1539"/>
                    </a:lnTo>
                    <a:cubicBezTo>
                      <a:pt x="2439" y="728"/>
                      <a:pt x="2903" y="264"/>
                      <a:pt x="3326"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2" name="Google Shape;3392;p51"/>
              <p:cNvSpPr/>
              <p:nvPr/>
            </p:nvSpPr>
            <p:spPr>
              <a:xfrm>
                <a:off x="7905350" y="3188020"/>
                <a:ext cx="29299" cy="47434"/>
              </a:xfrm>
              <a:custGeom>
                <a:avLst/>
                <a:gdLst/>
                <a:ahLst/>
                <a:cxnLst/>
                <a:rect l="l" t="t" r="r" b="b"/>
                <a:pathLst>
                  <a:path w="1656" h="2681" extrusionOk="0">
                    <a:moveTo>
                      <a:pt x="1655" y="0"/>
                    </a:moveTo>
                    <a:cubicBezTo>
                      <a:pt x="771" y="0"/>
                      <a:pt x="0" y="599"/>
                      <a:pt x="0" y="1340"/>
                    </a:cubicBezTo>
                    <a:cubicBezTo>
                      <a:pt x="0" y="2079"/>
                      <a:pt x="772" y="2680"/>
                      <a:pt x="1655" y="2680"/>
                    </a:cubicBezTo>
                    <a:lnTo>
                      <a:pt x="1655" y="0"/>
                    </a:lnTo>
                    <a:close/>
                  </a:path>
                </a:pathLst>
              </a:custGeom>
              <a:solidFill>
                <a:srgbClr val="A57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3" name="Google Shape;3393;p51"/>
              <p:cNvSpPr/>
              <p:nvPr/>
            </p:nvSpPr>
            <p:spPr>
              <a:xfrm>
                <a:off x="8114536" y="3188020"/>
                <a:ext cx="29299" cy="47434"/>
              </a:xfrm>
              <a:custGeom>
                <a:avLst/>
                <a:gdLst/>
                <a:ahLst/>
                <a:cxnLst/>
                <a:rect l="l" t="t" r="r" b="b"/>
                <a:pathLst>
                  <a:path w="1656" h="2681" extrusionOk="0">
                    <a:moveTo>
                      <a:pt x="1" y="0"/>
                    </a:moveTo>
                    <a:lnTo>
                      <a:pt x="1" y="2680"/>
                    </a:lnTo>
                    <a:cubicBezTo>
                      <a:pt x="884" y="2680"/>
                      <a:pt x="1656" y="2079"/>
                      <a:pt x="1656" y="1340"/>
                    </a:cubicBezTo>
                    <a:cubicBezTo>
                      <a:pt x="1656" y="599"/>
                      <a:pt x="885" y="0"/>
                      <a:pt x="1" y="0"/>
                    </a:cubicBezTo>
                    <a:close/>
                  </a:path>
                </a:pathLst>
              </a:custGeom>
              <a:solidFill>
                <a:srgbClr val="A57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4" name="Google Shape;3394;p51"/>
              <p:cNvSpPr/>
              <p:nvPr/>
            </p:nvSpPr>
            <p:spPr>
              <a:xfrm>
                <a:off x="7905350" y="3202918"/>
                <a:ext cx="29299" cy="32572"/>
              </a:xfrm>
              <a:custGeom>
                <a:avLst/>
                <a:gdLst/>
                <a:ahLst/>
                <a:cxnLst/>
                <a:rect l="l" t="t" r="r" b="b"/>
                <a:pathLst>
                  <a:path w="1656" h="1841" extrusionOk="0">
                    <a:moveTo>
                      <a:pt x="123" y="1"/>
                    </a:moveTo>
                    <a:cubicBezTo>
                      <a:pt x="45" y="154"/>
                      <a:pt x="0" y="323"/>
                      <a:pt x="0" y="499"/>
                    </a:cubicBezTo>
                    <a:cubicBezTo>
                      <a:pt x="0" y="1240"/>
                      <a:pt x="772" y="1840"/>
                      <a:pt x="1655" y="1840"/>
                    </a:cubicBezTo>
                    <a:lnTo>
                      <a:pt x="1655" y="844"/>
                    </a:lnTo>
                    <a:cubicBezTo>
                      <a:pt x="980" y="841"/>
                      <a:pt x="373" y="493"/>
                      <a:pt x="123" y="1"/>
                    </a:cubicBezTo>
                    <a:close/>
                  </a:path>
                </a:pathLst>
              </a:custGeom>
              <a:solidFill>
                <a:srgbClr val="082F3D">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5" name="Google Shape;3395;p51"/>
              <p:cNvSpPr/>
              <p:nvPr/>
            </p:nvSpPr>
            <p:spPr>
              <a:xfrm>
                <a:off x="8114572" y="3202865"/>
                <a:ext cx="29316" cy="32554"/>
              </a:xfrm>
              <a:custGeom>
                <a:avLst/>
                <a:gdLst/>
                <a:ahLst/>
                <a:cxnLst/>
                <a:rect l="l" t="t" r="r" b="b"/>
                <a:pathLst>
                  <a:path w="1657" h="1840" extrusionOk="0">
                    <a:moveTo>
                      <a:pt x="1534" y="0"/>
                    </a:moveTo>
                    <a:cubicBezTo>
                      <a:pt x="1282" y="496"/>
                      <a:pt x="672" y="844"/>
                      <a:pt x="0" y="844"/>
                    </a:cubicBezTo>
                    <a:lnTo>
                      <a:pt x="0" y="1840"/>
                    </a:lnTo>
                    <a:cubicBezTo>
                      <a:pt x="883" y="1840"/>
                      <a:pt x="1657" y="1240"/>
                      <a:pt x="1657" y="499"/>
                    </a:cubicBezTo>
                    <a:cubicBezTo>
                      <a:pt x="1657" y="322"/>
                      <a:pt x="1611" y="156"/>
                      <a:pt x="1534" y="0"/>
                    </a:cubicBezTo>
                    <a:close/>
                  </a:path>
                </a:pathLst>
              </a:custGeom>
              <a:solidFill>
                <a:srgbClr val="082F3D">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6" name="Google Shape;3396;p51"/>
              <p:cNvSpPr/>
              <p:nvPr/>
            </p:nvSpPr>
            <p:spPr>
              <a:xfrm>
                <a:off x="7933447" y="3179191"/>
                <a:ext cx="183383" cy="154792"/>
              </a:xfrm>
              <a:custGeom>
                <a:avLst/>
                <a:gdLst/>
                <a:ahLst/>
                <a:cxnLst/>
                <a:rect l="l" t="t" r="r" b="b"/>
                <a:pathLst>
                  <a:path w="10365" h="8749" extrusionOk="0">
                    <a:moveTo>
                      <a:pt x="25" y="1"/>
                    </a:moveTo>
                    <a:cubicBezTo>
                      <a:pt x="0" y="326"/>
                      <a:pt x="16" y="236"/>
                      <a:pt x="10" y="3637"/>
                    </a:cubicBezTo>
                    <a:cubicBezTo>
                      <a:pt x="10" y="7015"/>
                      <a:pt x="2562" y="8748"/>
                      <a:pt x="5126" y="8748"/>
                    </a:cubicBezTo>
                    <a:cubicBezTo>
                      <a:pt x="7420" y="8748"/>
                      <a:pt x="9723" y="7361"/>
                      <a:pt x="10215" y="4522"/>
                    </a:cubicBezTo>
                    <a:cubicBezTo>
                      <a:pt x="10365" y="3663"/>
                      <a:pt x="10251" y="3067"/>
                      <a:pt x="10291" y="360"/>
                    </a:cubicBezTo>
                    <a:cubicBezTo>
                      <a:pt x="10291" y="236"/>
                      <a:pt x="10285" y="117"/>
                      <a:pt x="10277" y="1"/>
                    </a:cubicBezTo>
                    <a:close/>
                  </a:path>
                </a:pathLst>
              </a:custGeom>
              <a:solidFill>
                <a:srgbClr val="A57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7" name="Google Shape;3397;p51"/>
              <p:cNvSpPr/>
              <p:nvPr/>
            </p:nvSpPr>
            <p:spPr>
              <a:xfrm>
                <a:off x="7933447" y="3179191"/>
                <a:ext cx="115178" cy="154792"/>
              </a:xfrm>
              <a:custGeom>
                <a:avLst/>
                <a:gdLst/>
                <a:ahLst/>
                <a:cxnLst/>
                <a:rect l="l" t="t" r="r" b="b"/>
                <a:pathLst>
                  <a:path w="6510" h="8749" extrusionOk="0">
                    <a:moveTo>
                      <a:pt x="25" y="1"/>
                    </a:moveTo>
                    <a:cubicBezTo>
                      <a:pt x="0" y="326"/>
                      <a:pt x="16" y="236"/>
                      <a:pt x="10" y="3637"/>
                    </a:cubicBezTo>
                    <a:cubicBezTo>
                      <a:pt x="10" y="7016"/>
                      <a:pt x="2564" y="8748"/>
                      <a:pt x="5128" y="8748"/>
                    </a:cubicBezTo>
                    <a:cubicBezTo>
                      <a:pt x="5594" y="8748"/>
                      <a:pt x="6059" y="8691"/>
                      <a:pt x="6509" y="8577"/>
                    </a:cubicBezTo>
                    <a:cubicBezTo>
                      <a:pt x="4487" y="8062"/>
                      <a:pt x="2778" y="6401"/>
                      <a:pt x="2778" y="3637"/>
                    </a:cubicBezTo>
                    <a:cubicBezTo>
                      <a:pt x="2781" y="236"/>
                      <a:pt x="2767" y="326"/>
                      <a:pt x="2791" y="1"/>
                    </a:cubicBezTo>
                    <a:close/>
                  </a:path>
                </a:pathLst>
              </a:custGeom>
              <a:solidFill>
                <a:srgbClr val="082F3D">
                  <a:alpha val="10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8" name="Google Shape;3398;p51"/>
              <p:cNvSpPr/>
              <p:nvPr/>
            </p:nvSpPr>
            <p:spPr>
              <a:xfrm>
                <a:off x="7923751" y="3043077"/>
                <a:ext cx="208471" cy="105359"/>
              </a:xfrm>
              <a:custGeom>
                <a:avLst/>
                <a:gdLst/>
                <a:ahLst/>
                <a:cxnLst/>
                <a:rect l="l" t="t" r="r" b="b"/>
                <a:pathLst>
                  <a:path w="11783" h="5955" extrusionOk="0">
                    <a:moveTo>
                      <a:pt x="10439" y="1"/>
                    </a:moveTo>
                    <a:lnTo>
                      <a:pt x="10439" y="1"/>
                    </a:lnTo>
                    <a:cubicBezTo>
                      <a:pt x="1660" y="32"/>
                      <a:pt x="0" y="5954"/>
                      <a:pt x="0" y="5954"/>
                    </a:cubicBezTo>
                    <a:lnTo>
                      <a:pt x="11783" y="5954"/>
                    </a:lnTo>
                    <a:cubicBezTo>
                      <a:pt x="10578" y="4149"/>
                      <a:pt x="10833" y="2239"/>
                      <a:pt x="11178" y="1139"/>
                    </a:cubicBezTo>
                    <a:cubicBezTo>
                      <a:pt x="10736" y="956"/>
                      <a:pt x="10426" y="516"/>
                      <a:pt x="10439" y="1"/>
                    </a:cubicBezTo>
                    <a:close/>
                  </a:path>
                </a:pathLst>
              </a:custGeom>
              <a:solidFill>
                <a:srgbClr val="ED4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399" name="Google Shape;3399;p51"/>
              <p:cNvSpPr/>
              <p:nvPr/>
            </p:nvSpPr>
            <p:spPr>
              <a:xfrm>
                <a:off x="7923751" y="3043077"/>
                <a:ext cx="184993" cy="105359"/>
              </a:xfrm>
              <a:custGeom>
                <a:avLst/>
                <a:gdLst/>
                <a:ahLst/>
                <a:cxnLst/>
                <a:rect l="l" t="t" r="r" b="b"/>
                <a:pathLst>
                  <a:path w="10456" h="5955" extrusionOk="0">
                    <a:moveTo>
                      <a:pt x="10439" y="1"/>
                    </a:moveTo>
                    <a:lnTo>
                      <a:pt x="10439" y="1"/>
                    </a:lnTo>
                    <a:cubicBezTo>
                      <a:pt x="1660" y="32"/>
                      <a:pt x="0" y="5954"/>
                      <a:pt x="0" y="5954"/>
                    </a:cubicBezTo>
                    <a:lnTo>
                      <a:pt x="2767" y="5954"/>
                    </a:lnTo>
                    <a:cubicBezTo>
                      <a:pt x="2767" y="5954"/>
                      <a:pt x="4068" y="1314"/>
                      <a:pt x="10455" y="228"/>
                    </a:cubicBezTo>
                    <a:cubicBezTo>
                      <a:pt x="10442" y="154"/>
                      <a:pt x="10436" y="79"/>
                      <a:pt x="10439"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0" name="Google Shape;3400;p51"/>
              <p:cNvSpPr/>
              <p:nvPr/>
            </p:nvSpPr>
            <p:spPr>
              <a:xfrm>
                <a:off x="7960606" y="3334520"/>
                <a:ext cx="60561" cy="41524"/>
              </a:xfrm>
              <a:custGeom>
                <a:avLst/>
                <a:gdLst/>
                <a:ahLst/>
                <a:cxnLst/>
                <a:rect l="l" t="t" r="r" b="b"/>
                <a:pathLst>
                  <a:path w="3423" h="2347" extrusionOk="0">
                    <a:moveTo>
                      <a:pt x="656" y="1"/>
                    </a:moveTo>
                    <a:cubicBezTo>
                      <a:pt x="295" y="1"/>
                      <a:pt x="0" y="297"/>
                      <a:pt x="0" y="656"/>
                    </a:cubicBezTo>
                    <a:lnTo>
                      <a:pt x="0" y="1691"/>
                    </a:lnTo>
                    <a:cubicBezTo>
                      <a:pt x="0" y="2053"/>
                      <a:pt x="296" y="2347"/>
                      <a:pt x="656" y="2347"/>
                    </a:cubicBezTo>
                    <a:lnTo>
                      <a:pt x="3423" y="2347"/>
                    </a:lnTo>
                    <a:cubicBezTo>
                      <a:pt x="3063" y="2347"/>
                      <a:pt x="2767" y="2051"/>
                      <a:pt x="2767" y="1691"/>
                    </a:cubicBezTo>
                    <a:lnTo>
                      <a:pt x="2767" y="656"/>
                    </a:lnTo>
                    <a:cubicBezTo>
                      <a:pt x="2767" y="295"/>
                      <a:pt x="3063" y="1"/>
                      <a:pt x="3423"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1" name="Google Shape;3401;p51"/>
              <p:cNvSpPr/>
              <p:nvPr/>
            </p:nvSpPr>
            <p:spPr>
              <a:xfrm>
                <a:off x="7959208" y="3445032"/>
                <a:ext cx="131508" cy="64843"/>
              </a:xfrm>
              <a:custGeom>
                <a:avLst/>
                <a:gdLst/>
                <a:ahLst/>
                <a:cxnLst/>
                <a:rect l="l" t="t" r="r" b="b"/>
                <a:pathLst>
                  <a:path w="7433" h="3665" extrusionOk="0">
                    <a:moveTo>
                      <a:pt x="5075" y="0"/>
                    </a:moveTo>
                    <a:cubicBezTo>
                      <a:pt x="5040" y="0"/>
                      <a:pt x="5004" y="11"/>
                      <a:pt x="4972" y="35"/>
                    </a:cubicBezTo>
                    <a:lnTo>
                      <a:pt x="3821" y="882"/>
                    </a:lnTo>
                    <a:cubicBezTo>
                      <a:pt x="3790" y="904"/>
                      <a:pt x="3753" y="915"/>
                      <a:pt x="3717" y="915"/>
                    </a:cubicBezTo>
                    <a:cubicBezTo>
                      <a:pt x="3680" y="915"/>
                      <a:pt x="3643" y="904"/>
                      <a:pt x="3613" y="882"/>
                    </a:cubicBezTo>
                    <a:lnTo>
                      <a:pt x="2462" y="35"/>
                    </a:lnTo>
                    <a:cubicBezTo>
                      <a:pt x="2430" y="11"/>
                      <a:pt x="2394" y="1"/>
                      <a:pt x="2359" y="1"/>
                    </a:cubicBezTo>
                    <a:cubicBezTo>
                      <a:pt x="2268" y="1"/>
                      <a:pt x="2182" y="73"/>
                      <a:pt x="2182" y="176"/>
                    </a:cubicBezTo>
                    <a:lnTo>
                      <a:pt x="2182" y="1955"/>
                    </a:lnTo>
                    <a:cubicBezTo>
                      <a:pt x="2182" y="2053"/>
                      <a:pt x="2102" y="2130"/>
                      <a:pt x="2006" y="2130"/>
                    </a:cubicBezTo>
                    <a:lnTo>
                      <a:pt x="228" y="2130"/>
                    </a:lnTo>
                    <a:cubicBezTo>
                      <a:pt x="83" y="2130"/>
                      <a:pt x="1" y="2293"/>
                      <a:pt x="86" y="2411"/>
                    </a:cubicBezTo>
                    <a:lnTo>
                      <a:pt x="930" y="3560"/>
                    </a:lnTo>
                    <a:cubicBezTo>
                      <a:pt x="951" y="3591"/>
                      <a:pt x="964" y="3629"/>
                      <a:pt x="964" y="3665"/>
                    </a:cubicBezTo>
                    <a:lnTo>
                      <a:pt x="6466" y="3665"/>
                    </a:lnTo>
                    <a:cubicBezTo>
                      <a:pt x="6466" y="3629"/>
                      <a:pt x="6478" y="3591"/>
                      <a:pt x="6500" y="3560"/>
                    </a:cubicBezTo>
                    <a:lnTo>
                      <a:pt x="7346" y="2411"/>
                    </a:lnTo>
                    <a:cubicBezTo>
                      <a:pt x="7432" y="2293"/>
                      <a:pt x="7349" y="2130"/>
                      <a:pt x="7205" y="2130"/>
                    </a:cubicBezTo>
                    <a:lnTo>
                      <a:pt x="5428" y="2130"/>
                    </a:lnTo>
                    <a:cubicBezTo>
                      <a:pt x="5330" y="2130"/>
                      <a:pt x="5251" y="2051"/>
                      <a:pt x="5251" y="1955"/>
                    </a:cubicBezTo>
                    <a:lnTo>
                      <a:pt x="5251" y="176"/>
                    </a:lnTo>
                    <a:cubicBezTo>
                      <a:pt x="5251" y="72"/>
                      <a:pt x="5166" y="0"/>
                      <a:pt x="5075" y="0"/>
                    </a:cubicBezTo>
                    <a:close/>
                  </a:path>
                </a:pathLst>
              </a:custGeom>
              <a:solidFill>
                <a:srgbClr val="ED4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2" name="Google Shape;3402;p51"/>
              <p:cNvSpPr/>
              <p:nvPr/>
            </p:nvSpPr>
            <p:spPr>
              <a:xfrm>
                <a:off x="7959155" y="3445032"/>
                <a:ext cx="66011" cy="64843"/>
              </a:xfrm>
              <a:custGeom>
                <a:avLst/>
                <a:gdLst/>
                <a:ahLst/>
                <a:cxnLst/>
                <a:rect l="l" t="t" r="r" b="b"/>
                <a:pathLst>
                  <a:path w="3731" h="3665" extrusionOk="0">
                    <a:moveTo>
                      <a:pt x="2357" y="1"/>
                    </a:moveTo>
                    <a:cubicBezTo>
                      <a:pt x="2266" y="1"/>
                      <a:pt x="2180" y="73"/>
                      <a:pt x="2180" y="176"/>
                    </a:cubicBezTo>
                    <a:lnTo>
                      <a:pt x="2180" y="1955"/>
                    </a:lnTo>
                    <a:cubicBezTo>
                      <a:pt x="2180" y="2053"/>
                      <a:pt x="2102" y="2130"/>
                      <a:pt x="2005" y="2130"/>
                    </a:cubicBezTo>
                    <a:lnTo>
                      <a:pt x="226" y="2130"/>
                    </a:lnTo>
                    <a:cubicBezTo>
                      <a:pt x="82" y="2130"/>
                      <a:pt x="1" y="2293"/>
                      <a:pt x="86" y="2411"/>
                    </a:cubicBezTo>
                    <a:lnTo>
                      <a:pt x="933" y="3560"/>
                    </a:lnTo>
                    <a:cubicBezTo>
                      <a:pt x="954" y="3591"/>
                      <a:pt x="967" y="3629"/>
                      <a:pt x="967" y="3665"/>
                    </a:cubicBezTo>
                    <a:lnTo>
                      <a:pt x="3730" y="3665"/>
                    </a:lnTo>
                    <a:lnTo>
                      <a:pt x="3730" y="915"/>
                    </a:lnTo>
                    <a:lnTo>
                      <a:pt x="3729" y="915"/>
                    </a:lnTo>
                    <a:cubicBezTo>
                      <a:pt x="3721" y="915"/>
                      <a:pt x="3713" y="916"/>
                      <a:pt x="3706" y="916"/>
                    </a:cubicBezTo>
                    <a:cubicBezTo>
                      <a:pt x="3610" y="916"/>
                      <a:pt x="3579" y="840"/>
                      <a:pt x="2462" y="35"/>
                    </a:cubicBezTo>
                    <a:cubicBezTo>
                      <a:pt x="2429" y="11"/>
                      <a:pt x="2393" y="1"/>
                      <a:pt x="2357"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3" name="Google Shape;3403;p51"/>
              <p:cNvSpPr/>
              <p:nvPr/>
            </p:nvSpPr>
            <p:spPr>
              <a:xfrm>
                <a:off x="7905350" y="3146476"/>
                <a:ext cx="238477" cy="41524"/>
              </a:xfrm>
              <a:custGeom>
                <a:avLst/>
                <a:gdLst/>
                <a:ahLst/>
                <a:cxnLst/>
                <a:rect l="l" t="t" r="r" b="b"/>
                <a:pathLst>
                  <a:path w="13479" h="2347" extrusionOk="0">
                    <a:moveTo>
                      <a:pt x="656" y="0"/>
                    </a:moveTo>
                    <a:cubicBezTo>
                      <a:pt x="295" y="0"/>
                      <a:pt x="0" y="296"/>
                      <a:pt x="0" y="656"/>
                    </a:cubicBezTo>
                    <a:lnTo>
                      <a:pt x="0" y="1691"/>
                    </a:lnTo>
                    <a:cubicBezTo>
                      <a:pt x="0" y="2053"/>
                      <a:pt x="296" y="2347"/>
                      <a:pt x="656" y="2347"/>
                    </a:cubicBezTo>
                    <a:lnTo>
                      <a:pt x="12823" y="2347"/>
                    </a:lnTo>
                    <a:cubicBezTo>
                      <a:pt x="13184" y="2347"/>
                      <a:pt x="13479" y="2051"/>
                      <a:pt x="13479" y="1691"/>
                    </a:cubicBezTo>
                    <a:lnTo>
                      <a:pt x="13479" y="656"/>
                    </a:lnTo>
                    <a:cubicBezTo>
                      <a:pt x="13479" y="295"/>
                      <a:pt x="13184" y="0"/>
                      <a:pt x="1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4" name="Google Shape;3404;p51"/>
              <p:cNvSpPr/>
              <p:nvPr/>
            </p:nvSpPr>
            <p:spPr>
              <a:xfrm>
                <a:off x="7905297" y="3146476"/>
                <a:ext cx="71142" cy="41524"/>
              </a:xfrm>
              <a:custGeom>
                <a:avLst/>
                <a:gdLst/>
                <a:ahLst/>
                <a:cxnLst/>
                <a:rect l="l" t="t" r="r" b="b"/>
                <a:pathLst>
                  <a:path w="4021" h="2347" extrusionOk="0">
                    <a:moveTo>
                      <a:pt x="657" y="0"/>
                    </a:moveTo>
                    <a:cubicBezTo>
                      <a:pt x="294" y="0"/>
                      <a:pt x="0" y="296"/>
                      <a:pt x="0" y="656"/>
                    </a:cubicBezTo>
                    <a:lnTo>
                      <a:pt x="0" y="1691"/>
                    </a:lnTo>
                    <a:cubicBezTo>
                      <a:pt x="0" y="2053"/>
                      <a:pt x="298" y="2347"/>
                      <a:pt x="657" y="2347"/>
                    </a:cubicBezTo>
                    <a:lnTo>
                      <a:pt x="4015" y="2347"/>
                    </a:lnTo>
                    <a:cubicBezTo>
                      <a:pt x="3656" y="2345"/>
                      <a:pt x="3364" y="2051"/>
                      <a:pt x="3364" y="1691"/>
                    </a:cubicBezTo>
                    <a:lnTo>
                      <a:pt x="3364" y="656"/>
                    </a:lnTo>
                    <a:cubicBezTo>
                      <a:pt x="3364" y="295"/>
                      <a:pt x="3659" y="0"/>
                      <a:pt x="4019" y="0"/>
                    </a:cubicBezTo>
                    <a:close/>
                    <a:moveTo>
                      <a:pt x="4015" y="2347"/>
                    </a:moveTo>
                    <a:cubicBezTo>
                      <a:pt x="4016" y="2347"/>
                      <a:pt x="4017" y="2347"/>
                      <a:pt x="4018" y="2347"/>
                    </a:cubicBezTo>
                    <a:cubicBezTo>
                      <a:pt x="4019" y="2347"/>
                      <a:pt x="4020" y="2347"/>
                      <a:pt x="4021" y="2347"/>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5" name="Google Shape;3405;p51"/>
              <p:cNvSpPr/>
              <p:nvPr/>
            </p:nvSpPr>
            <p:spPr>
              <a:xfrm>
                <a:off x="8107459" y="3023385"/>
                <a:ext cx="42444" cy="42444"/>
              </a:xfrm>
              <a:custGeom>
                <a:avLst/>
                <a:gdLst/>
                <a:ahLst/>
                <a:cxnLst/>
                <a:rect l="l" t="t" r="r" b="b"/>
                <a:pathLst>
                  <a:path w="2399" h="2399" extrusionOk="0">
                    <a:moveTo>
                      <a:pt x="1200" y="0"/>
                    </a:moveTo>
                    <a:cubicBezTo>
                      <a:pt x="537" y="0"/>
                      <a:pt x="0" y="536"/>
                      <a:pt x="0" y="1200"/>
                    </a:cubicBezTo>
                    <a:cubicBezTo>
                      <a:pt x="0" y="1863"/>
                      <a:pt x="537" y="2399"/>
                      <a:pt x="1200" y="2399"/>
                    </a:cubicBezTo>
                    <a:cubicBezTo>
                      <a:pt x="1863" y="2399"/>
                      <a:pt x="2399" y="1863"/>
                      <a:pt x="2399" y="1200"/>
                    </a:cubicBezTo>
                    <a:cubicBezTo>
                      <a:pt x="2399" y="536"/>
                      <a:pt x="1863" y="0"/>
                      <a:pt x="12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6" name="Google Shape;3406;p51"/>
              <p:cNvSpPr/>
              <p:nvPr/>
            </p:nvSpPr>
            <p:spPr>
              <a:xfrm>
                <a:off x="8104416" y="3023385"/>
                <a:ext cx="42657" cy="42480"/>
              </a:xfrm>
              <a:custGeom>
                <a:avLst/>
                <a:gdLst/>
                <a:ahLst/>
                <a:cxnLst/>
                <a:rect l="l" t="t" r="r" b="b"/>
                <a:pathLst>
                  <a:path w="2411" h="2401" extrusionOk="0">
                    <a:moveTo>
                      <a:pt x="1372" y="0"/>
                    </a:moveTo>
                    <a:cubicBezTo>
                      <a:pt x="1168" y="0"/>
                      <a:pt x="960" y="51"/>
                      <a:pt x="771" y="162"/>
                    </a:cubicBezTo>
                    <a:cubicBezTo>
                      <a:pt x="197" y="492"/>
                      <a:pt x="1" y="1226"/>
                      <a:pt x="331" y="1800"/>
                    </a:cubicBezTo>
                    <a:cubicBezTo>
                      <a:pt x="554" y="2186"/>
                      <a:pt x="957" y="2401"/>
                      <a:pt x="1372" y="2401"/>
                    </a:cubicBezTo>
                    <a:cubicBezTo>
                      <a:pt x="1576" y="2401"/>
                      <a:pt x="1782" y="2349"/>
                      <a:pt x="1971" y="2240"/>
                    </a:cubicBezTo>
                    <a:cubicBezTo>
                      <a:pt x="2160" y="2129"/>
                      <a:pt x="2308" y="1977"/>
                      <a:pt x="2411" y="1800"/>
                    </a:cubicBezTo>
                    <a:cubicBezTo>
                      <a:pt x="1997" y="1799"/>
                      <a:pt x="1595" y="1585"/>
                      <a:pt x="1372" y="1200"/>
                    </a:cubicBezTo>
                    <a:cubicBezTo>
                      <a:pt x="1148" y="816"/>
                      <a:pt x="1165" y="358"/>
                      <a:pt x="1372" y="0"/>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7" name="Google Shape;3407;p51"/>
              <p:cNvSpPr/>
              <p:nvPr/>
            </p:nvSpPr>
            <p:spPr>
              <a:xfrm>
                <a:off x="8123277" y="3461982"/>
                <a:ext cx="14720" cy="47894"/>
              </a:xfrm>
              <a:custGeom>
                <a:avLst/>
                <a:gdLst/>
                <a:ahLst/>
                <a:cxnLst/>
                <a:rect l="l" t="t" r="r" b="b"/>
                <a:pathLst>
                  <a:path w="832" h="2707" extrusionOk="0">
                    <a:moveTo>
                      <a:pt x="416" y="1"/>
                    </a:moveTo>
                    <a:cubicBezTo>
                      <a:pt x="187" y="1"/>
                      <a:pt x="1" y="187"/>
                      <a:pt x="1" y="416"/>
                    </a:cubicBezTo>
                    <a:lnTo>
                      <a:pt x="1" y="2707"/>
                    </a:lnTo>
                    <a:lnTo>
                      <a:pt x="831" y="2707"/>
                    </a:lnTo>
                    <a:lnTo>
                      <a:pt x="831" y="416"/>
                    </a:lnTo>
                    <a:cubicBezTo>
                      <a:pt x="831" y="187"/>
                      <a:pt x="645" y="1"/>
                      <a:pt x="416"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3408" name="Google Shape;3408;p51"/>
              <p:cNvSpPr/>
              <p:nvPr/>
            </p:nvSpPr>
            <p:spPr>
              <a:xfrm>
                <a:off x="7911012" y="3461982"/>
                <a:ext cx="14685" cy="47894"/>
              </a:xfrm>
              <a:custGeom>
                <a:avLst/>
                <a:gdLst/>
                <a:ahLst/>
                <a:cxnLst/>
                <a:rect l="l" t="t" r="r" b="b"/>
                <a:pathLst>
                  <a:path w="830" h="2707" extrusionOk="0">
                    <a:moveTo>
                      <a:pt x="415" y="1"/>
                    </a:moveTo>
                    <a:cubicBezTo>
                      <a:pt x="187" y="1"/>
                      <a:pt x="1" y="187"/>
                      <a:pt x="1" y="416"/>
                    </a:cubicBezTo>
                    <a:lnTo>
                      <a:pt x="1" y="2707"/>
                    </a:lnTo>
                    <a:lnTo>
                      <a:pt x="830" y="2707"/>
                    </a:lnTo>
                    <a:lnTo>
                      <a:pt x="830" y="416"/>
                    </a:lnTo>
                    <a:cubicBezTo>
                      <a:pt x="830" y="187"/>
                      <a:pt x="643" y="1"/>
                      <a:pt x="415" y="1"/>
                    </a:cubicBezTo>
                    <a:close/>
                  </a:path>
                </a:pathLst>
              </a:custGeom>
              <a:solidFill>
                <a:srgbClr val="000000">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sp>
          <p:nvSpPr>
            <p:cNvPr id="3409" name="Google Shape;3409;p51"/>
            <p:cNvSpPr/>
            <p:nvPr/>
          </p:nvSpPr>
          <p:spPr>
            <a:xfrm>
              <a:off x="3872578" y="4420603"/>
              <a:ext cx="128571" cy="41524"/>
            </a:xfrm>
            <a:custGeom>
              <a:avLst/>
              <a:gdLst/>
              <a:ahLst/>
              <a:cxnLst/>
              <a:rect l="l" t="t" r="r" b="b"/>
              <a:pathLst>
                <a:path w="7267" h="2347" extrusionOk="0">
                  <a:moveTo>
                    <a:pt x="656" y="1"/>
                  </a:moveTo>
                  <a:cubicBezTo>
                    <a:pt x="296" y="1"/>
                    <a:pt x="0" y="295"/>
                    <a:pt x="0" y="656"/>
                  </a:cubicBezTo>
                  <a:lnTo>
                    <a:pt x="0" y="1691"/>
                  </a:lnTo>
                  <a:cubicBezTo>
                    <a:pt x="0" y="2051"/>
                    <a:pt x="294" y="2347"/>
                    <a:pt x="656" y="2347"/>
                  </a:cubicBezTo>
                  <a:lnTo>
                    <a:pt x="6609" y="2347"/>
                  </a:lnTo>
                  <a:cubicBezTo>
                    <a:pt x="6969" y="2347"/>
                    <a:pt x="7266" y="2051"/>
                    <a:pt x="7266" y="1691"/>
                  </a:cubicBezTo>
                  <a:lnTo>
                    <a:pt x="7266" y="656"/>
                  </a:lnTo>
                  <a:cubicBezTo>
                    <a:pt x="7266" y="297"/>
                    <a:pt x="6970" y="1"/>
                    <a:pt x="6609" y="1"/>
                  </a:cubicBezTo>
                  <a:close/>
                </a:path>
              </a:pathLst>
            </a:custGeom>
            <a:solidFill>
              <a:srgbClr val="69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grpSp>
        <p:nvGrpSpPr>
          <p:cNvPr id="1692" name="Google Shape;1692;p36"/>
          <p:cNvGrpSpPr/>
          <p:nvPr/>
        </p:nvGrpSpPr>
        <p:grpSpPr>
          <a:xfrm>
            <a:off x="3303962" y="2957442"/>
            <a:ext cx="410816" cy="529325"/>
            <a:chOff x="5359821" y="1930025"/>
            <a:chExt cx="275309" cy="354728"/>
          </a:xfrm>
        </p:grpSpPr>
        <p:sp>
          <p:nvSpPr>
            <p:cNvPr id="1693" name="Google Shape;1693;p36"/>
            <p:cNvSpPr/>
            <p:nvPr/>
          </p:nvSpPr>
          <p:spPr>
            <a:xfrm>
              <a:off x="5360554" y="2167314"/>
              <a:ext cx="274576" cy="117440"/>
            </a:xfrm>
            <a:custGeom>
              <a:avLst/>
              <a:gdLst/>
              <a:ahLst/>
              <a:cxnLst/>
              <a:rect l="l" t="t" r="r" b="b"/>
              <a:pathLst>
                <a:path w="10486" h="4485" extrusionOk="0">
                  <a:moveTo>
                    <a:pt x="3597" y="1"/>
                  </a:moveTo>
                  <a:cubicBezTo>
                    <a:pt x="3511" y="125"/>
                    <a:pt x="3387" y="211"/>
                    <a:pt x="3244" y="259"/>
                  </a:cubicBezTo>
                  <a:lnTo>
                    <a:pt x="945" y="936"/>
                  </a:lnTo>
                  <a:cubicBezTo>
                    <a:pt x="382" y="1098"/>
                    <a:pt x="1" y="1604"/>
                    <a:pt x="1" y="2186"/>
                  </a:cubicBezTo>
                  <a:lnTo>
                    <a:pt x="1" y="3826"/>
                  </a:lnTo>
                  <a:cubicBezTo>
                    <a:pt x="1" y="4189"/>
                    <a:pt x="296" y="4485"/>
                    <a:pt x="659" y="4485"/>
                  </a:cubicBezTo>
                  <a:lnTo>
                    <a:pt x="9827" y="4485"/>
                  </a:lnTo>
                  <a:cubicBezTo>
                    <a:pt x="10189" y="4485"/>
                    <a:pt x="10485" y="4189"/>
                    <a:pt x="10485" y="3826"/>
                  </a:cubicBezTo>
                  <a:lnTo>
                    <a:pt x="10485" y="2186"/>
                  </a:lnTo>
                  <a:cubicBezTo>
                    <a:pt x="10485" y="1604"/>
                    <a:pt x="10104" y="1098"/>
                    <a:pt x="9550" y="936"/>
                  </a:cubicBezTo>
                  <a:lnTo>
                    <a:pt x="7242" y="259"/>
                  </a:lnTo>
                  <a:cubicBezTo>
                    <a:pt x="7098" y="211"/>
                    <a:pt x="6984" y="125"/>
                    <a:pt x="6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4" name="Google Shape;1694;p36"/>
            <p:cNvSpPr/>
            <p:nvPr/>
          </p:nvSpPr>
          <p:spPr>
            <a:xfrm>
              <a:off x="5442487" y="2167314"/>
              <a:ext cx="110946" cy="20267"/>
            </a:xfrm>
            <a:custGeom>
              <a:avLst/>
              <a:gdLst/>
              <a:ahLst/>
              <a:cxnLst/>
              <a:rect l="l" t="t" r="r" b="b"/>
              <a:pathLst>
                <a:path w="4237" h="774" extrusionOk="0">
                  <a:moveTo>
                    <a:pt x="468" y="1"/>
                  </a:moveTo>
                  <a:cubicBezTo>
                    <a:pt x="382" y="125"/>
                    <a:pt x="258" y="211"/>
                    <a:pt x="125" y="259"/>
                  </a:cubicBezTo>
                  <a:lnTo>
                    <a:pt x="1" y="297"/>
                  </a:lnTo>
                  <a:cubicBezTo>
                    <a:pt x="659" y="611"/>
                    <a:pt x="1384" y="774"/>
                    <a:pt x="2119" y="774"/>
                  </a:cubicBezTo>
                  <a:cubicBezTo>
                    <a:pt x="2853" y="774"/>
                    <a:pt x="3578" y="611"/>
                    <a:pt x="4237" y="297"/>
                  </a:cubicBezTo>
                  <a:lnTo>
                    <a:pt x="4122" y="259"/>
                  </a:lnTo>
                  <a:cubicBezTo>
                    <a:pt x="3979" y="211"/>
                    <a:pt x="3855" y="125"/>
                    <a:pt x="3769" y="1"/>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5" name="Google Shape;1695;p36"/>
            <p:cNvSpPr/>
            <p:nvPr/>
          </p:nvSpPr>
          <p:spPr>
            <a:xfrm>
              <a:off x="5549400" y="1930025"/>
              <a:ext cx="68736" cy="68709"/>
            </a:xfrm>
            <a:custGeom>
              <a:avLst/>
              <a:gdLst/>
              <a:ahLst/>
              <a:cxnLst/>
              <a:rect l="l" t="t" r="r" b="b"/>
              <a:pathLst>
                <a:path w="2625" h="2624" extrusionOk="0">
                  <a:moveTo>
                    <a:pt x="1308" y="0"/>
                  </a:moveTo>
                  <a:cubicBezTo>
                    <a:pt x="583" y="0"/>
                    <a:pt x="1" y="592"/>
                    <a:pt x="1" y="1317"/>
                  </a:cubicBezTo>
                  <a:cubicBezTo>
                    <a:pt x="1" y="2032"/>
                    <a:pt x="583" y="2624"/>
                    <a:pt x="1308" y="2624"/>
                  </a:cubicBezTo>
                  <a:cubicBezTo>
                    <a:pt x="2033" y="2624"/>
                    <a:pt x="2624" y="2032"/>
                    <a:pt x="2624" y="1317"/>
                  </a:cubicBezTo>
                  <a:cubicBezTo>
                    <a:pt x="2624" y="592"/>
                    <a:pt x="2033"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6" name="Google Shape;1696;p36"/>
            <p:cNvSpPr/>
            <p:nvPr/>
          </p:nvSpPr>
          <p:spPr>
            <a:xfrm>
              <a:off x="5566394" y="1947255"/>
              <a:ext cx="34512" cy="34250"/>
            </a:xfrm>
            <a:custGeom>
              <a:avLst/>
              <a:gdLst/>
              <a:ahLst/>
              <a:cxnLst/>
              <a:rect l="l" t="t" r="r" b="b"/>
              <a:pathLst>
                <a:path w="1318" h="1308" extrusionOk="0">
                  <a:moveTo>
                    <a:pt x="659" y="0"/>
                  </a:moveTo>
                  <a:cubicBezTo>
                    <a:pt x="296" y="0"/>
                    <a:pt x="1" y="296"/>
                    <a:pt x="1" y="659"/>
                  </a:cubicBezTo>
                  <a:cubicBezTo>
                    <a:pt x="1" y="1021"/>
                    <a:pt x="296" y="1307"/>
                    <a:pt x="659" y="1307"/>
                  </a:cubicBezTo>
                  <a:cubicBezTo>
                    <a:pt x="1021" y="1307"/>
                    <a:pt x="1317" y="1021"/>
                    <a:pt x="1317" y="659"/>
                  </a:cubicBezTo>
                  <a:cubicBezTo>
                    <a:pt x="1317" y="296"/>
                    <a:pt x="1021"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7" name="Google Shape;1697;p36"/>
            <p:cNvSpPr/>
            <p:nvPr/>
          </p:nvSpPr>
          <p:spPr>
            <a:xfrm>
              <a:off x="5545918" y="1944008"/>
              <a:ext cx="60723" cy="54255"/>
            </a:xfrm>
            <a:custGeom>
              <a:avLst/>
              <a:gdLst/>
              <a:ahLst/>
              <a:cxnLst/>
              <a:rect l="l" t="t" r="r" b="b"/>
              <a:pathLst>
                <a:path w="2319" h="2072" extrusionOk="0">
                  <a:moveTo>
                    <a:pt x="392" y="0"/>
                  </a:moveTo>
                  <a:cubicBezTo>
                    <a:pt x="0" y="544"/>
                    <a:pt x="86" y="1288"/>
                    <a:pt x="573" y="1737"/>
                  </a:cubicBezTo>
                  <a:cubicBezTo>
                    <a:pt x="825" y="1960"/>
                    <a:pt x="1141" y="2072"/>
                    <a:pt x="1457" y="2072"/>
                  </a:cubicBezTo>
                  <a:cubicBezTo>
                    <a:pt x="1764" y="2072"/>
                    <a:pt x="2070" y="1967"/>
                    <a:pt x="2319" y="1756"/>
                  </a:cubicBezTo>
                  <a:cubicBezTo>
                    <a:pt x="1842" y="1011"/>
                    <a:pt x="1174" y="401"/>
                    <a:pt x="392" y="0"/>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8" name="Google Shape;1698;p36"/>
            <p:cNvSpPr/>
            <p:nvPr/>
          </p:nvSpPr>
          <p:spPr>
            <a:xfrm>
              <a:off x="5564142" y="1952989"/>
              <a:ext cx="32260" cy="29170"/>
            </a:xfrm>
            <a:custGeom>
              <a:avLst/>
              <a:gdLst/>
              <a:ahLst/>
              <a:cxnLst/>
              <a:rect l="l" t="t" r="r" b="b"/>
              <a:pathLst>
                <a:path w="1232" h="1114" extrusionOk="0">
                  <a:moveTo>
                    <a:pt x="268" y="1"/>
                  </a:moveTo>
                  <a:cubicBezTo>
                    <a:pt x="1" y="258"/>
                    <a:pt x="10" y="688"/>
                    <a:pt x="287" y="945"/>
                  </a:cubicBezTo>
                  <a:cubicBezTo>
                    <a:pt x="413" y="1058"/>
                    <a:pt x="571" y="1114"/>
                    <a:pt x="728" y="1114"/>
                  </a:cubicBezTo>
                  <a:cubicBezTo>
                    <a:pt x="915" y="1114"/>
                    <a:pt x="1102" y="1034"/>
                    <a:pt x="1231" y="878"/>
                  </a:cubicBezTo>
                  <a:cubicBezTo>
                    <a:pt x="945" y="544"/>
                    <a:pt x="621" y="249"/>
                    <a:pt x="268" y="1"/>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699" name="Google Shape;1699;p36"/>
            <p:cNvSpPr/>
            <p:nvPr/>
          </p:nvSpPr>
          <p:spPr>
            <a:xfrm>
              <a:off x="5377784" y="1930025"/>
              <a:ext cx="68736" cy="68709"/>
            </a:xfrm>
            <a:custGeom>
              <a:avLst/>
              <a:gdLst/>
              <a:ahLst/>
              <a:cxnLst/>
              <a:rect l="l" t="t" r="r" b="b"/>
              <a:pathLst>
                <a:path w="2625" h="2624" extrusionOk="0">
                  <a:moveTo>
                    <a:pt x="1308" y="0"/>
                  </a:moveTo>
                  <a:cubicBezTo>
                    <a:pt x="583" y="0"/>
                    <a:pt x="1" y="592"/>
                    <a:pt x="1" y="1317"/>
                  </a:cubicBezTo>
                  <a:cubicBezTo>
                    <a:pt x="1" y="2032"/>
                    <a:pt x="583" y="2624"/>
                    <a:pt x="1308" y="2624"/>
                  </a:cubicBezTo>
                  <a:cubicBezTo>
                    <a:pt x="2033" y="2624"/>
                    <a:pt x="2624" y="2032"/>
                    <a:pt x="2624" y="1317"/>
                  </a:cubicBezTo>
                  <a:cubicBezTo>
                    <a:pt x="2624" y="592"/>
                    <a:pt x="2033" y="0"/>
                    <a:pt x="1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0" name="Google Shape;1700;p36"/>
            <p:cNvSpPr/>
            <p:nvPr/>
          </p:nvSpPr>
          <p:spPr>
            <a:xfrm>
              <a:off x="5394778" y="1947255"/>
              <a:ext cx="34512" cy="34250"/>
            </a:xfrm>
            <a:custGeom>
              <a:avLst/>
              <a:gdLst/>
              <a:ahLst/>
              <a:cxnLst/>
              <a:rect l="l" t="t" r="r" b="b"/>
              <a:pathLst>
                <a:path w="1318" h="1308" extrusionOk="0">
                  <a:moveTo>
                    <a:pt x="659" y="0"/>
                  </a:moveTo>
                  <a:cubicBezTo>
                    <a:pt x="296" y="0"/>
                    <a:pt x="1" y="296"/>
                    <a:pt x="1" y="659"/>
                  </a:cubicBezTo>
                  <a:cubicBezTo>
                    <a:pt x="1" y="1021"/>
                    <a:pt x="296" y="1307"/>
                    <a:pt x="659" y="1307"/>
                  </a:cubicBezTo>
                  <a:cubicBezTo>
                    <a:pt x="1021" y="1307"/>
                    <a:pt x="1317" y="1021"/>
                    <a:pt x="1317" y="659"/>
                  </a:cubicBezTo>
                  <a:cubicBezTo>
                    <a:pt x="1317" y="296"/>
                    <a:pt x="1021" y="0"/>
                    <a:pt x="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1" name="Google Shape;1701;p36"/>
            <p:cNvSpPr/>
            <p:nvPr/>
          </p:nvSpPr>
          <p:spPr>
            <a:xfrm>
              <a:off x="5389279" y="1944008"/>
              <a:ext cx="60487" cy="54255"/>
            </a:xfrm>
            <a:custGeom>
              <a:avLst/>
              <a:gdLst/>
              <a:ahLst/>
              <a:cxnLst/>
              <a:rect l="l" t="t" r="r" b="b"/>
              <a:pathLst>
                <a:path w="2310" h="2072" extrusionOk="0">
                  <a:moveTo>
                    <a:pt x="1928" y="0"/>
                  </a:moveTo>
                  <a:lnTo>
                    <a:pt x="1928" y="0"/>
                  </a:lnTo>
                  <a:cubicBezTo>
                    <a:pt x="1136" y="401"/>
                    <a:pt x="468" y="1011"/>
                    <a:pt x="1" y="1756"/>
                  </a:cubicBezTo>
                  <a:cubicBezTo>
                    <a:pt x="245" y="1967"/>
                    <a:pt x="551" y="2072"/>
                    <a:pt x="857" y="2072"/>
                  </a:cubicBezTo>
                  <a:cubicBezTo>
                    <a:pt x="1174" y="2072"/>
                    <a:pt x="1490" y="1960"/>
                    <a:pt x="1737" y="1737"/>
                  </a:cubicBezTo>
                  <a:cubicBezTo>
                    <a:pt x="2233" y="1288"/>
                    <a:pt x="2309" y="544"/>
                    <a:pt x="1928" y="0"/>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2" name="Google Shape;1702;p36"/>
            <p:cNvSpPr/>
            <p:nvPr/>
          </p:nvSpPr>
          <p:spPr>
            <a:xfrm>
              <a:off x="5399517" y="1952989"/>
              <a:ext cx="32024" cy="29170"/>
            </a:xfrm>
            <a:custGeom>
              <a:avLst/>
              <a:gdLst/>
              <a:ahLst/>
              <a:cxnLst/>
              <a:rect l="l" t="t" r="r" b="b"/>
              <a:pathLst>
                <a:path w="1223" h="1114" extrusionOk="0">
                  <a:moveTo>
                    <a:pt x="965" y="1"/>
                  </a:moveTo>
                  <a:cubicBezTo>
                    <a:pt x="602" y="249"/>
                    <a:pt x="278" y="544"/>
                    <a:pt x="1" y="878"/>
                  </a:cubicBezTo>
                  <a:cubicBezTo>
                    <a:pt x="131" y="1034"/>
                    <a:pt x="314" y="1114"/>
                    <a:pt x="499" y="1114"/>
                  </a:cubicBezTo>
                  <a:cubicBezTo>
                    <a:pt x="654" y="1114"/>
                    <a:pt x="810" y="1058"/>
                    <a:pt x="936" y="945"/>
                  </a:cubicBezTo>
                  <a:cubicBezTo>
                    <a:pt x="1213" y="688"/>
                    <a:pt x="1222" y="258"/>
                    <a:pt x="965" y="1"/>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3" name="Google Shape;1703;p36"/>
            <p:cNvSpPr/>
            <p:nvPr/>
          </p:nvSpPr>
          <p:spPr>
            <a:xfrm>
              <a:off x="5380533" y="1941494"/>
              <a:ext cx="234591" cy="234591"/>
            </a:xfrm>
            <a:custGeom>
              <a:avLst/>
              <a:gdLst/>
              <a:ahLst/>
              <a:cxnLst/>
              <a:rect l="l" t="t" r="r" b="b"/>
              <a:pathLst>
                <a:path w="8959" h="8959" extrusionOk="0">
                  <a:moveTo>
                    <a:pt x="4485" y="1"/>
                  </a:moveTo>
                  <a:cubicBezTo>
                    <a:pt x="2014" y="1"/>
                    <a:pt x="1" y="2004"/>
                    <a:pt x="1" y="4475"/>
                  </a:cubicBezTo>
                  <a:cubicBezTo>
                    <a:pt x="1" y="6955"/>
                    <a:pt x="2014" y="8959"/>
                    <a:pt x="4485" y="8959"/>
                  </a:cubicBezTo>
                  <a:cubicBezTo>
                    <a:pt x="6956" y="8959"/>
                    <a:pt x="8959" y="6955"/>
                    <a:pt x="8959" y="4475"/>
                  </a:cubicBezTo>
                  <a:cubicBezTo>
                    <a:pt x="8959" y="2004"/>
                    <a:pt x="6956" y="1"/>
                    <a:pt x="4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4" name="Google Shape;1704;p36"/>
            <p:cNvSpPr/>
            <p:nvPr/>
          </p:nvSpPr>
          <p:spPr>
            <a:xfrm>
              <a:off x="5423503" y="1992974"/>
              <a:ext cx="148678" cy="148652"/>
            </a:xfrm>
            <a:custGeom>
              <a:avLst/>
              <a:gdLst/>
              <a:ahLst/>
              <a:cxnLst/>
              <a:rect l="l" t="t" r="r" b="b"/>
              <a:pathLst>
                <a:path w="5678" h="5677" extrusionOk="0">
                  <a:moveTo>
                    <a:pt x="2844" y="0"/>
                  </a:moveTo>
                  <a:cubicBezTo>
                    <a:pt x="1270" y="0"/>
                    <a:pt x="1" y="1278"/>
                    <a:pt x="1" y="2843"/>
                  </a:cubicBezTo>
                  <a:cubicBezTo>
                    <a:pt x="1" y="4408"/>
                    <a:pt x="1270" y="5676"/>
                    <a:pt x="2844" y="5676"/>
                  </a:cubicBezTo>
                  <a:cubicBezTo>
                    <a:pt x="4408" y="5676"/>
                    <a:pt x="5677" y="4408"/>
                    <a:pt x="5677" y="2843"/>
                  </a:cubicBezTo>
                  <a:cubicBezTo>
                    <a:pt x="5677" y="1278"/>
                    <a:pt x="4408" y="0"/>
                    <a:pt x="2844" y="0"/>
                  </a:cubicBezTo>
                  <a:close/>
                </a:path>
              </a:pathLst>
            </a:custGeom>
            <a:solidFill>
              <a:srgbClr val="A57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5" name="Google Shape;1705;p36"/>
            <p:cNvSpPr/>
            <p:nvPr/>
          </p:nvSpPr>
          <p:spPr>
            <a:xfrm>
              <a:off x="5423005" y="1993000"/>
              <a:ext cx="86463" cy="148836"/>
            </a:xfrm>
            <a:custGeom>
              <a:avLst/>
              <a:gdLst/>
              <a:ahLst/>
              <a:cxnLst/>
              <a:rect l="l" t="t" r="r" b="b"/>
              <a:pathLst>
                <a:path w="3302" h="5684" extrusionOk="0">
                  <a:moveTo>
                    <a:pt x="2842" y="1"/>
                  </a:moveTo>
                  <a:cubicBezTo>
                    <a:pt x="1299" y="1"/>
                    <a:pt x="1" y="1243"/>
                    <a:pt x="1" y="2842"/>
                  </a:cubicBezTo>
                  <a:cubicBezTo>
                    <a:pt x="1" y="4433"/>
                    <a:pt x="1300" y="5683"/>
                    <a:pt x="2844" y="5683"/>
                  </a:cubicBezTo>
                  <a:cubicBezTo>
                    <a:pt x="2995" y="5683"/>
                    <a:pt x="3147" y="5671"/>
                    <a:pt x="3302" y="5647"/>
                  </a:cubicBezTo>
                  <a:cubicBezTo>
                    <a:pt x="1918" y="5427"/>
                    <a:pt x="897" y="4235"/>
                    <a:pt x="897" y="2842"/>
                  </a:cubicBezTo>
                  <a:cubicBezTo>
                    <a:pt x="897" y="1440"/>
                    <a:pt x="1918" y="257"/>
                    <a:pt x="3302" y="37"/>
                  </a:cubicBezTo>
                  <a:cubicBezTo>
                    <a:pt x="3147" y="13"/>
                    <a:pt x="2993" y="1"/>
                    <a:pt x="2842" y="1"/>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6" name="Google Shape;1706;p36"/>
            <p:cNvSpPr/>
            <p:nvPr/>
          </p:nvSpPr>
          <p:spPr>
            <a:xfrm>
              <a:off x="5457988" y="2050293"/>
              <a:ext cx="11260" cy="17125"/>
            </a:xfrm>
            <a:custGeom>
              <a:avLst/>
              <a:gdLst/>
              <a:ahLst/>
              <a:cxnLst/>
              <a:rect l="l" t="t" r="r" b="b"/>
              <a:pathLst>
                <a:path w="430" h="654" extrusionOk="0">
                  <a:moveTo>
                    <a:pt x="215" y="0"/>
                  </a:moveTo>
                  <a:cubicBezTo>
                    <a:pt x="108" y="0"/>
                    <a:pt x="0" y="72"/>
                    <a:pt x="0" y="215"/>
                  </a:cubicBezTo>
                  <a:lnTo>
                    <a:pt x="0" y="435"/>
                  </a:lnTo>
                  <a:cubicBezTo>
                    <a:pt x="0" y="559"/>
                    <a:pt x="96" y="654"/>
                    <a:pt x="210" y="654"/>
                  </a:cubicBezTo>
                  <a:cubicBezTo>
                    <a:pt x="334" y="654"/>
                    <a:pt x="430" y="559"/>
                    <a:pt x="430" y="435"/>
                  </a:cubicBezTo>
                  <a:lnTo>
                    <a:pt x="430" y="215"/>
                  </a:lnTo>
                  <a:cubicBezTo>
                    <a:pt x="430" y="72"/>
                    <a:pt x="322"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7" name="Google Shape;1707;p36"/>
            <p:cNvSpPr/>
            <p:nvPr/>
          </p:nvSpPr>
          <p:spPr>
            <a:xfrm>
              <a:off x="5526436" y="2050293"/>
              <a:ext cx="11521" cy="17125"/>
            </a:xfrm>
            <a:custGeom>
              <a:avLst/>
              <a:gdLst/>
              <a:ahLst/>
              <a:cxnLst/>
              <a:rect l="l" t="t" r="r" b="b"/>
              <a:pathLst>
                <a:path w="440" h="654" extrusionOk="0">
                  <a:moveTo>
                    <a:pt x="220" y="0"/>
                  </a:moveTo>
                  <a:cubicBezTo>
                    <a:pt x="110" y="0"/>
                    <a:pt x="0" y="72"/>
                    <a:pt x="0" y="215"/>
                  </a:cubicBezTo>
                  <a:lnTo>
                    <a:pt x="0" y="435"/>
                  </a:lnTo>
                  <a:cubicBezTo>
                    <a:pt x="0" y="559"/>
                    <a:pt x="96" y="654"/>
                    <a:pt x="220" y="654"/>
                  </a:cubicBezTo>
                  <a:cubicBezTo>
                    <a:pt x="344" y="654"/>
                    <a:pt x="439" y="559"/>
                    <a:pt x="439" y="435"/>
                  </a:cubicBezTo>
                  <a:lnTo>
                    <a:pt x="439" y="215"/>
                  </a:lnTo>
                  <a:cubicBezTo>
                    <a:pt x="439" y="72"/>
                    <a:pt x="329"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8" name="Google Shape;1708;p36"/>
            <p:cNvSpPr/>
            <p:nvPr/>
          </p:nvSpPr>
          <p:spPr>
            <a:xfrm>
              <a:off x="5450238" y="2033168"/>
              <a:ext cx="26761" cy="11286"/>
            </a:xfrm>
            <a:custGeom>
              <a:avLst/>
              <a:gdLst/>
              <a:ahLst/>
              <a:cxnLst/>
              <a:rect l="l" t="t" r="r" b="b"/>
              <a:pathLst>
                <a:path w="1022" h="431" extrusionOk="0">
                  <a:moveTo>
                    <a:pt x="735" y="1"/>
                  </a:moveTo>
                  <a:cubicBezTo>
                    <a:pt x="732" y="1"/>
                    <a:pt x="729" y="1"/>
                    <a:pt x="726" y="1"/>
                  </a:cubicBezTo>
                  <a:lnTo>
                    <a:pt x="296" y="1"/>
                  </a:lnTo>
                  <a:cubicBezTo>
                    <a:pt x="1" y="1"/>
                    <a:pt x="1" y="430"/>
                    <a:pt x="296" y="430"/>
                  </a:cubicBezTo>
                  <a:lnTo>
                    <a:pt x="726" y="430"/>
                  </a:lnTo>
                  <a:cubicBezTo>
                    <a:pt x="1018" y="430"/>
                    <a:pt x="1021"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09" name="Google Shape;1709;p36"/>
            <p:cNvSpPr/>
            <p:nvPr/>
          </p:nvSpPr>
          <p:spPr>
            <a:xfrm>
              <a:off x="5518947" y="2033168"/>
              <a:ext cx="26499" cy="11286"/>
            </a:xfrm>
            <a:custGeom>
              <a:avLst/>
              <a:gdLst/>
              <a:ahLst/>
              <a:cxnLst/>
              <a:rect l="l" t="t" r="r" b="b"/>
              <a:pathLst>
                <a:path w="1012" h="431" extrusionOk="0">
                  <a:moveTo>
                    <a:pt x="734" y="1"/>
                  </a:moveTo>
                  <a:cubicBezTo>
                    <a:pt x="731" y="1"/>
                    <a:pt x="728" y="1"/>
                    <a:pt x="725" y="1"/>
                  </a:cubicBezTo>
                  <a:lnTo>
                    <a:pt x="286" y="1"/>
                  </a:lnTo>
                  <a:cubicBezTo>
                    <a:pt x="0" y="1"/>
                    <a:pt x="0" y="430"/>
                    <a:pt x="286" y="430"/>
                  </a:cubicBezTo>
                  <a:lnTo>
                    <a:pt x="725" y="430"/>
                  </a:lnTo>
                  <a:cubicBezTo>
                    <a:pt x="1008" y="430"/>
                    <a:pt x="1011" y="1"/>
                    <a:pt x="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0" name="Google Shape;1710;p36"/>
            <p:cNvSpPr/>
            <p:nvPr/>
          </p:nvSpPr>
          <p:spPr>
            <a:xfrm>
              <a:off x="5444503" y="1970350"/>
              <a:ext cx="13511" cy="11390"/>
            </a:xfrm>
            <a:custGeom>
              <a:avLst/>
              <a:gdLst/>
              <a:ahLst/>
              <a:cxnLst/>
              <a:rect l="l" t="t" r="r" b="b"/>
              <a:pathLst>
                <a:path w="516" h="435" extrusionOk="0">
                  <a:moveTo>
                    <a:pt x="293" y="0"/>
                  </a:moveTo>
                  <a:cubicBezTo>
                    <a:pt x="240" y="0"/>
                    <a:pt x="186" y="20"/>
                    <a:pt x="143" y="63"/>
                  </a:cubicBezTo>
                  <a:cubicBezTo>
                    <a:pt x="0" y="196"/>
                    <a:pt x="96" y="435"/>
                    <a:pt x="296" y="435"/>
                  </a:cubicBezTo>
                  <a:cubicBezTo>
                    <a:pt x="410" y="435"/>
                    <a:pt x="515" y="339"/>
                    <a:pt x="515" y="215"/>
                  </a:cubicBezTo>
                  <a:cubicBezTo>
                    <a:pt x="515" y="86"/>
                    <a:pt x="406" y="0"/>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1" name="Google Shape;1711;p36"/>
            <p:cNvSpPr/>
            <p:nvPr/>
          </p:nvSpPr>
          <p:spPr>
            <a:xfrm>
              <a:off x="5536177" y="1970350"/>
              <a:ext cx="13250" cy="11390"/>
            </a:xfrm>
            <a:custGeom>
              <a:avLst/>
              <a:gdLst/>
              <a:ahLst/>
              <a:cxnLst/>
              <a:rect l="l" t="t" r="r" b="b"/>
              <a:pathLst>
                <a:path w="506" h="435" extrusionOk="0">
                  <a:moveTo>
                    <a:pt x="288" y="0"/>
                  </a:moveTo>
                  <a:cubicBezTo>
                    <a:pt x="235" y="0"/>
                    <a:pt x="180" y="20"/>
                    <a:pt x="134" y="63"/>
                  </a:cubicBezTo>
                  <a:cubicBezTo>
                    <a:pt x="0" y="196"/>
                    <a:pt x="96" y="435"/>
                    <a:pt x="287" y="435"/>
                  </a:cubicBezTo>
                  <a:cubicBezTo>
                    <a:pt x="411" y="435"/>
                    <a:pt x="506" y="339"/>
                    <a:pt x="506" y="215"/>
                  </a:cubicBezTo>
                  <a:cubicBezTo>
                    <a:pt x="506" y="86"/>
                    <a:pt x="401" y="0"/>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2" name="Google Shape;1712;p36"/>
            <p:cNvSpPr/>
            <p:nvPr/>
          </p:nvSpPr>
          <p:spPr>
            <a:xfrm>
              <a:off x="5472233" y="2087397"/>
              <a:ext cx="51480" cy="22755"/>
            </a:xfrm>
            <a:custGeom>
              <a:avLst/>
              <a:gdLst/>
              <a:ahLst/>
              <a:cxnLst/>
              <a:rect l="l" t="t" r="r" b="b"/>
              <a:pathLst>
                <a:path w="1966" h="869" extrusionOk="0">
                  <a:moveTo>
                    <a:pt x="143" y="0"/>
                  </a:moveTo>
                  <a:cubicBezTo>
                    <a:pt x="57" y="0"/>
                    <a:pt x="0" y="76"/>
                    <a:pt x="10" y="153"/>
                  </a:cubicBezTo>
                  <a:cubicBezTo>
                    <a:pt x="95" y="563"/>
                    <a:pt x="496" y="868"/>
                    <a:pt x="983" y="868"/>
                  </a:cubicBezTo>
                  <a:cubicBezTo>
                    <a:pt x="1460" y="868"/>
                    <a:pt x="1860" y="563"/>
                    <a:pt x="1946" y="153"/>
                  </a:cubicBezTo>
                  <a:cubicBezTo>
                    <a:pt x="1965" y="76"/>
                    <a:pt x="189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3" name="Google Shape;1713;p36"/>
            <p:cNvSpPr/>
            <p:nvPr/>
          </p:nvSpPr>
          <p:spPr>
            <a:xfrm>
              <a:off x="5359821" y="1968491"/>
              <a:ext cx="228333" cy="207673"/>
            </a:xfrm>
            <a:custGeom>
              <a:avLst/>
              <a:gdLst/>
              <a:ahLst/>
              <a:cxnLst/>
              <a:rect l="l" t="t" r="r" b="b"/>
              <a:pathLst>
                <a:path w="8720" h="7931" extrusionOk="0">
                  <a:moveTo>
                    <a:pt x="2414" y="0"/>
                  </a:moveTo>
                  <a:cubicBezTo>
                    <a:pt x="372" y="1679"/>
                    <a:pt x="229" y="4751"/>
                    <a:pt x="2099" y="6621"/>
                  </a:cubicBezTo>
                  <a:cubicBezTo>
                    <a:pt x="2977" y="7499"/>
                    <a:pt x="4120" y="7931"/>
                    <a:pt x="5259" y="7931"/>
                  </a:cubicBezTo>
                  <a:cubicBezTo>
                    <a:pt x="6546" y="7931"/>
                    <a:pt x="7829" y="7379"/>
                    <a:pt x="8720" y="6297"/>
                  </a:cubicBezTo>
                  <a:lnTo>
                    <a:pt x="8720" y="6297"/>
                  </a:lnTo>
                  <a:cubicBezTo>
                    <a:pt x="7918" y="6964"/>
                    <a:pt x="6917" y="7327"/>
                    <a:pt x="5877" y="7327"/>
                  </a:cubicBezTo>
                  <a:cubicBezTo>
                    <a:pt x="2080" y="7327"/>
                    <a:pt x="0" y="2919"/>
                    <a:pt x="2414" y="0"/>
                  </a:cubicBezTo>
                  <a:close/>
                </a:path>
              </a:pathLst>
            </a:custGeom>
            <a:solidFill>
              <a:srgbClr val="082F3D">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4" name="Google Shape;1714;p36"/>
            <p:cNvSpPr/>
            <p:nvPr/>
          </p:nvSpPr>
          <p:spPr>
            <a:xfrm>
              <a:off x="5400774" y="2244769"/>
              <a:ext cx="11260" cy="39984"/>
            </a:xfrm>
            <a:custGeom>
              <a:avLst/>
              <a:gdLst/>
              <a:ahLst/>
              <a:cxnLst/>
              <a:rect l="l" t="t" r="r" b="b"/>
              <a:pathLst>
                <a:path w="430" h="1527" extrusionOk="0">
                  <a:moveTo>
                    <a:pt x="211" y="0"/>
                  </a:moveTo>
                  <a:cubicBezTo>
                    <a:pt x="96" y="0"/>
                    <a:pt x="1" y="96"/>
                    <a:pt x="1" y="220"/>
                  </a:cubicBezTo>
                  <a:lnTo>
                    <a:pt x="1" y="1527"/>
                  </a:lnTo>
                  <a:lnTo>
                    <a:pt x="430" y="1527"/>
                  </a:lnTo>
                  <a:lnTo>
                    <a:pt x="430" y="210"/>
                  </a:lnTo>
                  <a:cubicBezTo>
                    <a:pt x="430" y="96"/>
                    <a:pt x="335" y="0"/>
                    <a:pt x="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5" name="Google Shape;1715;p36"/>
            <p:cNvSpPr/>
            <p:nvPr/>
          </p:nvSpPr>
          <p:spPr>
            <a:xfrm>
              <a:off x="5583624" y="2244769"/>
              <a:ext cx="11521" cy="39984"/>
            </a:xfrm>
            <a:custGeom>
              <a:avLst/>
              <a:gdLst/>
              <a:ahLst/>
              <a:cxnLst/>
              <a:rect l="l" t="t" r="r" b="b"/>
              <a:pathLst>
                <a:path w="440" h="1527" extrusionOk="0">
                  <a:moveTo>
                    <a:pt x="220" y="0"/>
                  </a:moveTo>
                  <a:cubicBezTo>
                    <a:pt x="96" y="0"/>
                    <a:pt x="1" y="96"/>
                    <a:pt x="1" y="220"/>
                  </a:cubicBezTo>
                  <a:lnTo>
                    <a:pt x="1" y="1527"/>
                  </a:lnTo>
                  <a:lnTo>
                    <a:pt x="440" y="1527"/>
                  </a:lnTo>
                  <a:lnTo>
                    <a:pt x="440" y="210"/>
                  </a:lnTo>
                  <a:cubicBezTo>
                    <a:pt x="440" y="96"/>
                    <a:pt x="344"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6" name="Google Shape;1716;p36"/>
            <p:cNvSpPr/>
            <p:nvPr/>
          </p:nvSpPr>
          <p:spPr>
            <a:xfrm>
              <a:off x="5430258" y="2227539"/>
              <a:ext cx="135167" cy="57214"/>
            </a:xfrm>
            <a:custGeom>
              <a:avLst/>
              <a:gdLst/>
              <a:ahLst/>
              <a:cxnLst/>
              <a:rect l="l" t="t" r="r" b="b"/>
              <a:pathLst>
                <a:path w="5162" h="2185" extrusionOk="0">
                  <a:moveTo>
                    <a:pt x="2586" y="0"/>
                  </a:moveTo>
                  <a:cubicBezTo>
                    <a:pt x="1307" y="0"/>
                    <a:pt x="220" y="925"/>
                    <a:pt x="0" y="2185"/>
                  </a:cubicBezTo>
                  <a:lnTo>
                    <a:pt x="5161" y="2185"/>
                  </a:lnTo>
                  <a:cubicBezTo>
                    <a:pt x="4952" y="925"/>
                    <a:pt x="3864" y="0"/>
                    <a:pt x="25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7" name="Google Shape;1717;p36"/>
            <p:cNvSpPr/>
            <p:nvPr/>
          </p:nvSpPr>
          <p:spPr>
            <a:xfrm>
              <a:off x="5469222" y="1975718"/>
              <a:ext cx="57240" cy="34512"/>
            </a:xfrm>
            <a:custGeom>
              <a:avLst/>
              <a:gdLst/>
              <a:ahLst/>
              <a:cxnLst/>
              <a:rect l="l" t="t" r="r" b="b"/>
              <a:pathLst>
                <a:path w="2186" h="1318" extrusionOk="0">
                  <a:moveTo>
                    <a:pt x="659" y="1"/>
                  </a:moveTo>
                  <a:cubicBezTo>
                    <a:pt x="296" y="1"/>
                    <a:pt x="1" y="297"/>
                    <a:pt x="1" y="659"/>
                  </a:cubicBezTo>
                  <a:cubicBezTo>
                    <a:pt x="1" y="1022"/>
                    <a:pt x="296" y="1317"/>
                    <a:pt x="659" y="1317"/>
                  </a:cubicBezTo>
                  <a:lnTo>
                    <a:pt x="1537" y="1317"/>
                  </a:lnTo>
                  <a:cubicBezTo>
                    <a:pt x="1890" y="1317"/>
                    <a:pt x="2185" y="1022"/>
                    <a:pt x="2185" y="659"/>
                  </a:cubicBezTo>
                  <a:cubicBezTo>
                    <a:pt x="2185" y="297"/>
                    <a:pt x="1890" y="1"/>
                    <a:pt x="15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sp>
          <p:nvSpPr>
            <p:cNvPr id="1718" name="Google Shape;1718;p36"/>
            <p:cNvSpPr/>
            <p:nvPr/>
          </p:nvSpPr>
          <p:spPr>
            <a:xfrm>
              <a:off x="5486451" y="1964485"/>
              <a:ext cx="22755" cy="22755"/>
            </a:xfrm>
            <a:custGeom>
              <a:avLst/>
              <a:gdLst/>
              <a:ahLst/>
              <a:cxnLst/>
              <a:rect l="l" t="t" r="r" b="b"/>
              <a:pathLst>
                <a:path w="869" h="869" extrusionOk="0">
                  <a:moveTo>
                    <a:pt x="440" y="1"/>
                  </a:moveTo>
                  <a:cubicBezTo>
                    <a:pt x="192" y="1"/>
                    <a:pt x="1" y="191"/>
                    <a:pt x="1" y="430"/>
                  </a:cubicBezTo>
                  <a:cubicBezTo>
                    <a:pt x="1" y="678"/>
                    <a:pt x="192" y="869"/>
                    <a:pt x="440" y="869"/>
                  </a:cubicBezTo>
                  <a:cubicBezTo>
                    <a:pt x="678" y="869"/>
                    <a:pt x="869" y="678"/>
                    <a:pt x="869" y="430"/>
                  </a:cubicBezTo>
                  <a:cubicBezTo>
                    <a:pt x="869" y="191"/>
                    <a:pt x="678" y="1"/>
                    <a:pt x="44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charset="0"/>
                <a:cs typeface="Calibri" panose="020F050202020403020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2 Framework</a:t>
            </a:r>
            <a:endParaRPr lang="en-US" altLang="en-GB" sz="3000"/>
          </a:p>
        </p:txBody>
      </p:sp>
      <p:sp>
        <p:nvSpPr>
          <p:cNvPr id="110" name="Google Shape;110;p25"/>
          <p:cNvSpPr txBox="1">
            <a:spLocks noGrp="1"/>
          </p:cNvSpPr>
          <p:nvPr>
            <p:ph type="body" idx="1"/>
          </p:nvPr>
        </p:nvSpPr>
        <p:spPr>
          <a:xfrm>
            <a:off x="720090" y="357949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Khi user gửi yêu cầu truy xuất ứng dụng web, request được chuyển đến FilterDispatcher, đây là Filter được tạo sẵn trong Framework để làm chức năng như Controller</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FilterDispatcher dựa trên tập tin cấu hình xác định xem action có được ứng dụng Interceptor hay không</a:t>
            </a:r>
          </a:p>
        </p:txBody>
      </p:sp>
      <p:pic>
        <p:nvPicPr>
          <p:cNvPr id="2" name="Picture 1"/>
          <p:cNvPicPr>
            <a:picLocks noChangeAspect="1"/>
          </p:cNvPicPr>
          <p:nvPr/>
        </p:nvPicPr>
        <p:blipFill>
          <a:blip r:embed="rId4"/>
          <a:stretch>
            <a:fillRect/>
          </a:stretch>
        </p:blipFill>
        <p:spPr>
          <a:xfrm>
            <a:off x="719455" y="628015"/>
            <a:ext cx="7684770" cy="3079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2 Framework</a:t>
            </a:r>
            <a:endParaRPr lang="en-US" altLang="en-GB" sz="3000"/>
          </a:p>
        </p:txBody>
      </p:sp>
      <p:sp>
        <p:nvSpPr>
          <p:cNvPr id="110" name="Google Shape;110;p25"/>
          <p:cNvSpPr txBox="1">
            <a:spLocks noGrp="1"/>
          </p:cNvSpPr>
          <p:nvPr>
            <p:ph type="body" idx="1"/>
          </p:nvPr>
        </p:nvSpPr>
        <p:spPr>
          <a:xfrm>
            <a:off x="755015" y="365188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Nếu có, framework sẽ gọi Interceptor theo tuần tự. Khi gọi xong một Interceptor, framework sẽ checking tiếp Interceptor trong stack cho đến khi Interceptor cuối cùng</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Nếu không có áp dụng interceptor hay interceptor cuối cùng được thực thi thì framework sẽ gọi action</a:t>
            </a:r>
          </a:p>
        </p:txBody>
      </p:sp>
      <p:pic>
        <p:nvPicPr>
          <p:cNvPr id="2" name="Picture 1"/>
          <p:cNvPicPr>
            <a:picLocks noChangeAspect="1"/>
          </p:cNvPicPr>
          <p:nvPr/>
        </p:nvPicPr>
        <p:blipFill>
          <a:blip r:embed="rId4"/>
          <a:stretch>
            <a:fillRect/>
          </a:stretch>
        </p:blipFill>
        <p:spPr>
          <a:xfrm>
            <a:off x="719455" y="628015"/>
            <a:ext cx="7684770" cy="30797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2 Framework</a:t>
            </a:r>
            <a:endParaRPr lang="en-US" altLang="en-GB" sz="3000"/>
          </a:p>
        </p:txBody>
      </p:sp>
      <p:sp>
        <p:nvSpPr>
          <p:cNvPr id="110" name="Google Shape;110;p25"/>
          <p:cNvSpPr txBox="1">
            <a:spLocks noGrp="1"/>
          </p:cNvSpPr>
          <p:nvPr>
            <p:ph type="body" idx="1"/>
          </p:nvPr>
        </p:nvSpPr>
        <p:spPr>
          <a:xfrm>
            <a:off x="755015" y="365188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Action đón nhận dữ liệu, thực hiện xử lý và kích hoạt phương thức chỉ định thực thi (mặc định là phương thức execute – người dùng có thể định nghĩa phương thức tên khác và chỉ định trong tập tin cấu hình)</a:t>
            </a:r>
          </a:p>
        </p:txBody>
      </p:sp>
      <p:pic>
        <p:nvPicPr>
          <p:cNvPr id="2" name="Picture 1"/>
          <p:cNvPicPr>
            <a:picLocks noChangeAspect="1"/>
          </p:cNvPicPr>
          <p:nvPr/>
        </p:nvPicPr>
        <p:blipFill>
          <a:blip r:embed="rId4"/>
          <a:stretch>
            <a:fillRect/>
          </a:stretch>
        </p:blipFill>
        <p:spPr>
          <a:xfrm>
            <a:off x="719455" y="628015"/>
            <a:ext cx="7684770" cy="3079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2 Framework</a:t>
            </a:r>
            <a:endParaRPr lang="en-US" altLang="en-GB" sz="3000"/>
          </a:p>
        </p:txBody>
      </p:sp>
      <p:sp>
        <p:nvSpPr>
          <p:cNvPr id="110" name="Google Shape;110;p25"/>
          <p:cNvSpPr txBox="1">
            <a:spLocks noGrp="1"/>
          </p:cNvSpPr>
          <p:nvPr>
            <p:ph type="body" idx="1"/>
          </p:nvPr>
        </p:nvSpPr>
        <p:spPr>
          <a:xfrm>
            <a:off x="759460" y="3507740"/>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Sau khi hàm execute xử lý hoàn tất, phương thức sẽ trả ra Result – có thể nhãn tương tự như ActionMapping bên Struts1.</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Tại bước này, nếu ứng dụng có áp dụng interceptor là Result sẽ được apply theo chiều ngược chiều gọi ban đầu để trả kết quả trở về hay chuyển đến action tiếp theo</a:t>
            </a:r>
          </a:p>
        </p:txBody>
      </p:sp>
      <p:pic>
        <p:nvPicPr>
          <p:cNvPr id="2" name="Picture 1"/>
          <p:cNvPicPr>
            <a:picLocks noChangeAspect="1"/>
          </p:cNvPicPr>
          <p:nvPr/>
        </p:nvPicPr>
        <p:blipFill>
          <a:blip r:embed="rId4"/>
          <a:stretch>
            <a:fillRect/>
          </a:stretch>
        </p:blipFill>
        <p:spPr>
          <a:xfrm>
            <a:off x="719455" y="628015"/>
            <a:ext cx="7684770" cy="30797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lang="en-US" sz="1400">
                <a:sym typeface="+mn-ea"/>
              </a:rPr>
              <a:t>   Nhìn tổng quan mô hình hoạt động giống hoàn toàn khái niệm Struts1 và MVC2, điểm khác biệt ở đây là tất cả mọi thứ phải thông qua struts.xml hay annotation và một phần nào đó Struts che dấu FilterDispatcher đối với người lập trình để tạo nên tính linh hoạt trong việc xây dựng và bảo trì ứng dụng  Web, đặc biệt là việc mapping kết xuất giữa các trang không còn lệ thuộc và đặt trong code servlet dẫn đến việc mapping trở nên linh hoạt và uyển chuyển hơn</a:t>
            </a:r>
          </a:p>
          <a:p>
            <a:pPr marL="0" lvl="0" indent="0" algn="just" rtl="0">
              <a:lnSpc>
                <a:spcPct val="150000"/>
              </a:lnSpc>
              <a:spcBef>
                <a:spcPts val="0"/>
              </a:spcBef>
              <a:spcAft>
                <a:spcPts val="0"/>
              </a:spcAft>
              <a:buNone/>
            </a:pPr>
            <a:endParaRPr lang="en-US" sz="1400"/>
          </a:p>
          <a:p>
            <a:pPr marL="0" lvl="0" indent="0" algn="just" rtl="0">
              <a:lnSpc>
                <a:spcPct val="150000"/>
              </a:lnSpc>
              <a:spcBef>
                <a:spcPts val="0"/>
              </a:spcBef>
              <a:spcAft>
                <a:spcPts val="0"/>
              </a:spcAft>
              <a:buNone/>
            </a:pPr>
            <a:r>
              <a:rPr lang="en-US" sz="1400">
                <a:sym typeface="+mn-ea"/>
              </a:rPr>
              <a:t>   Điểm đặc biệt của Struts2 áp dụng FilterDispatcher so với Struts1 với Action Servlet theo đánh giá chủ quan của tác giả bài viết là Filter có thể lọc 02 chiều so với Servlet và đặc biệt làm giảm tải việc xử lý cuối cùng và nó cũng là điểm ứng dụng của DispatcherAction trong Struts1</a:t>
            </a:r>
            <a:endParaRPr sz="1400">
              <a:solidFill>
                <a:schemeClr val="lt2"/>
              </a:solidFill>
              <a:latin typeface="Calibri Light" panose="020F0302020204030204" charset="0"/>
              <a:cs typeface="Calibri Light" panose="020F0302020204030204" charset="0"/>
            </a:endParaRPr>
          </a:p>
        </p:txBody>
      </p:sp>
      <p:sp>
        <p:nvSpPr>
          <p:cNvPr id="2" name="Title 1"/>
          <p:cNvSpPr>
            <a:spLocks noGrp="1"/>
          </p:cNvSpPr>
          <p:nvPr>
            <p:ph type="title"/>
          </p:nvPr>
        </p:nvSpPr>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082675" y="1418590"/>
            <a:ext cx="6978650" cy="2306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600">
                <a:latin typeface="Calibri" panose="020F0502020204030204" charset="0"/>
                <a:cs typeface="Calibri" panose="020F0502020204030204" charset="0"/>
                <a:sym typeface="+mn-ea"/>
              </a:rPr>
              <a:t>Sự Khác Biệt Giữa Struts1 Framework  và Struts2 Framework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52475" y="123190"/>
            <a:ext cx="7687310" cy="6673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2000">
                <a:latin typeface="Calibri Light" panose="020F0302020204030204" charset="0"/>
                <a:cs typeface="Calibri Light" panose="020F0302020204030204" charset="0"/>
                <a:sym typeface="+mn-ea"/>
              </a:rPr>
              <a:t>Để nhanh chóng tiếp cận Struts2 chúng ta sẽ so sánh điểm khác biệt trên Struts1</a:t>
            </a:r>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endParaRPr sz="1400">
              <a:solidFill>
                <a:schemeClr val="lt2"/>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4"/>
          <a:stretch>
            <a:fillRect/>
          </a:stretch>
        </p:blipFill>
        <p:spPr>
          <a:xfrm>
            <a:off x="817880" y="800735"/>
            <a:ext cx="7533640" cy="43154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Cơ chế hoạt động tương tự như mô hình MVC của Struts1 Framework nhưng điểm khác biệt nó là pull-framework nghĩa là dữ liệu được lấy trực tiếp từ action để đưa đến view</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Controller: FilterDispatcher là servlet Filter có nhiệm vụ đón nhận request và dựa trên cấu hình (có thể là xml hay annotation) để xác định action cụ thể để đón nhận request cho xử lý</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Model: Action là một java class đảm bảo đặc tính của một object trong mô hình hướng đối tượng và thỏa tính chất của JavaBean</a:t>
            </a: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View: Result là một kết xuất hay một dạng xác định action hay trang chuyển về và trình bày trên Web Browser</a:t>
            </a:r>
          </a:p>
        </p:txBody>
      </p:sp>
      <p:sp>
        <p:nvSpPr>
          <p:cNvPr id="2" name="Title 1"/>
          <p:cNvSpPr>
            <a:spLocks noGrp="1"/>
          </p:cNvSpPr>
          <p:nvPr>
            <p:ph type="title"/>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082675" y="1131777"/>
            <a:ext cx="6978650" cy="28799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600">
                <a:latin typeface="Calibri" panose="020F0502020204030204" charset="0"/>
                <a:cs typeface="Calibri" panose="020F0502020204030204" charset="0"/>
                <a:sym typeface="+mn-ea"/>
              </a:rPr>
              <a:t>Các thành phần chính và thường dùng của Struts 2 </a:t>
            </a:r>
          </a:p>
        </p:txBody>
      </p:sp>
    </p:spTree>
    <p:extLst>
      <p:ext uri="{BB962C8B-B14F-4D97-AF65-F5344CB8AC3E}">
        <p14:creationId xmlns:p14="http://schemas.microsoft.com/office/powerpoint/2010/main" val="506800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p:txBody>
          <a:bodyPr/>
          <a:lstStyle/>
          <a:p>
            <a:r>
              <a:rPr lang="en-US"/>
              <a:t>FilterDispatcher</a:t>
            </a:r>
          </a:p>
        </p:txBody>
      </p:sp>
      <p:sp>
        <p:nvSpPr>
          <p:cNvPr id="2" name="TextBox 1">
            <a:extLst>
              <a:ext uri="{FF2B5EF4-FFF2-40B4-BE49-F238E27FC236}">
                <a16:creationId xmlns:a16="http://schemas.microsoft.com/office/drawing/2014/main" id="{3AC98DBC-947A-4CD3-AA35-BFB96DCEAB79}"/>
              </a:ext>
            </a:extLst>
          </p:cNvPr>
          <p:cNvSpPr txBox="1"/>
          <p:nvPr/>
        </p:nvSpPr>
        <p:spPr>
          <a:xfrm>
            <a:off x="720100" y="1082525"/>
            <a:ext cx="7970973" cy="3477875"/>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vi-VN" sz="2000">
                <a:solidFill>
                  <a:schemeClr val="tx2"/>
                </a:solidFill>
              </a:rPr>
              <a:t>Khởi tạo Action class</a:t>
            </a:r>
          </a:p>
          <a:p>
            <a:pPr marL="342900" indent="-342900">
              <a:buClr>
                <a:schemeClr val="tx2"/>
              </a:buClr>
              <a:buFont typeface="Arial" panose="020B0604020202020204" pitchFamily="34" charset="0"/>
              <a:buChar char="•"/>
            </a:pPr>
            <a:r>
              <a:rPr lang="vi-VN" sz="2000">
                <a:solidFill>
                  <a:schemeClr val="tx2"/>
                </a:solidFill>
              </a:rPr>
              <a:t>Thực thi phương thức chỉ định theo tập tin cấu hình hay annotation</a:t>
            </a:r>
          </a:p>
          <a:p>
            <a:pPr marL="342900" indent="-342900">
              <a:buClr>
                <a:schemeClr val="tx2"/>
              </a:buClr>
              <a:buFont typeface="Arial" panose="020B0604020202020204" pitchFamily="34" charset="0"/>
              <a:buChar char="•"/>
            </a:pPr>
            <a:r>
              <a:rPr lang="vi-VN" sz="2000">
                <a:solidFill>
                  <a:schemeClr val="tx2"/>
                </a:solidFill>
              </a:rPr>
              <a:t>Đọc giá trị string trả về sau khi thực thi để xác định result hay view về phía người dùng</a:t>
            </a:r>
          </a:p>
          <a:p>
            <a:pPr marL="342900" indent="-342900">
              <a:buClr>
                <a:schemeClr val="tx2"/>
              </a:buClr>
              <a:buFont typeface="Arial" panose="020B0604020202020204" pitchFamily="34" charset="0"/>
              <a:buChar char="•"/>
            </a:pPr>
            <a:r>
              <a:rPr lang="vi-VN" sz="2000">
                <a:solidFill>
                  <a:schemeClr val="tx2"/>
                </a:solidFill>
              </a:rPr>
              <a:t>Trong quá trình thực thi, Filter thực hiện</a:t>
            </a:r>
          </a:p>
          <a:p>
            <a:pPr lvl="1">
              <a:buClr>
                <a:schemeClr val="tx2"/>
              </a:buClr>
            </a:pPr>
            <a:r>
              <a:rPr lang="en-US" sz="2000">
                <a:solidFill>
                  <a:schemeClr val="tx2"/>
                </a:solidFill>
              </a:rPr>
              <a:t>	- </a:t>
            </a:r>
            <a:r>
              <a:rPr lang="vi-VN" sz="2000">
                <a:solidFill>
                  <a:schemeClr val="tx2"/>
                </a:solidFill>
              </a:rPr>
              <a:t>Tìm kiếm phương thức execute() hay phương thức được chỉ định trong cấu hình</a:t>
            </a:r>
          </a:p>
          <a:p>
            <a:pPr>
              <a:buClr>
                <a:schemeClr val="tx2"/>
              </a:buClr>
            </a:pPr>
            <a:r>
              <a:rPr lang="en-US" sz="2000">
                <a:solidFill>
                  <a:schemeClr val="tx2"/>
                </a:solidFill>
              </a:rPr>
              <a:t>	- </a:t>
            </a:r>
            <a:r>
              <a:rPr lang="vi-VN" sz="2000">
                <a:solidFill>
                  <a:schemeClr val="tx2"/>
                </a:solidFill>
              </a:rPr>
              <a:t>Phát sinh result hay view tương ứng dựa trên kết quả String trả về của hàm execute hay phương thức chỉ định</a:t>
            </a:r>
          </a:p>
          <a:p>
            <a:pPr>
              <a:buClr>
                <a:schemeClr val="tx2"/>
              </a:buClr>
            </a:pPr>
            <a:r>
              <a:rPr lang="en-US" sz="2000">
                <a:solidFill>
                  <a:schemeClr val="tx2"/>
                </a:solidFill>
              </a:rPr>
              <a:t>=&gt;&gt; </a:t>
            </a:r>
            <a:r>
              <a:rPr lang="vi-VN" sz="2000">
                <a:solidFill>
                  <a:schemeClr val="tx2"/>
                </a:solidFill>
              </a:rPr>
              <a:t>Cú pháp mapping trong web.xml</a:t>
            </a:r>
            <a:endParaRPr lang="en-US" sz="2000">
              <a:solidFill>
                <a:schemeClr val="tx2"/>
              </a:solidFill>
            </a:endParaRPr>
          </a:p>
        </p:txBody>
      </p:sp>
    </p:spTree>
    <p:extLst>
      <p:ext uri="{BB962C8B-B14F-4D97-AF65-F5344CB8AC3E}">
        <p14:creationId xmlns:p14="http://schemas.microsoft.com/office/powerpoint/2010/main" val="150455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082675" y="1418590"/>
            <a:ext cx="6978650" cy="2306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ym typeface="+mn-ea"/>
              </a:rPr>
              <a:t>Struts</a:t>
            </a:r>
            <a:r>
              <a:rPr lang="en-US" altLang="en-GB">
                <a:sym typeface="+mn-ea"/>
              </a:rPr>
              <a:t> Framework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98DBC-947A-4CD3-AA35-BFB96DCEAB79}"/>
              </a:ext>
            </a:extLst>
          </p:cNvPr>
          <p:cNvSpPr txBox="1"/>
          <p:nvPr/>
        </p:nvSpPr>
        <p:spPr>
          <a:xfrm>
            <a:off x="121896" y="91213"/>
            <a:ext cx="5099586" cy="3046988"/>
          </a:xfrm>
          <a:prstGeom prst="rect">
            <a:avLst/>
          </a:prstGeom>
          <a:noFill/>
        </p:spPr>
        <p:txBody>
          <a:bodyPr wrap="square" rtlCol="0">
            <a:spAutoFit/>
          </a:bodyPr>
          <a:lstStyle/>
          <a:p>
            <a:pPr>
              <a:buClr>
                <a:schemeClr val="tx2"/>
              </a:buClr>
            </a:pPr>
            <a:r>
              <a:rPr lang="vi-VN" sz="1200">
                <a:solidFill>
                  <a:schemeClr val="tx2"/>
                </a:solidFill>
              </a:rPr>
              <a:t>&lt;filter&gt;</a:t>
            </a:r>
          </a:p>
          <a:p>
            <a:pPr>
              <a:buClr>
                <a:schemeClr val="tx2"/>
              </a:buClr>
            </a:pPr>
            <a:endParaRPr lang="vi-VN" sz="1200">
              <a:solidFill>
                <a:schemeClr val="tx2"/>
              </a:solidFill>
            </a:endParaRPr>
          </a:p>
          <a:p>
            <a:pPr>
              <a:buClr>
                <a:schemeClr val="tx2"/>
              </a:buClr>
            </a:pPr>
            <a:r>
              <a:rPr lang="vi-VN" sz="1200">
                <a:solidFill>
                  <a:schemeClr val="tx2"/>
                </a:solidFill>
              </a:rPr>
              <a:t>    &lt;filter-name&gt;struts2&lt;/filter-name&gt;</a:t>
            </a:r>
          </a:p>
          <a:p>
            <a:pPr>
              <a:buClr>
                <a:schemeClr val="tx2"/>
              </a:buClr>
            </a:pPr>
            <a:endParaRPr lang="vi-VN" sz="1200">
              <a:solidFill>
                <a:schemeClr val="tx2"/>
              </a:solidFill>
            </a:endParaRPr>
          </a:p>
          <a:p>
            <a:pPr>
              <a:buClr>
                <a:schemeClr val="tx2"/>
              </a:buClr>
            </a:pPr>
            <a:r>
              <a:rPr lang="vi-VN" sz="1200">
                <a:solidFill>
                  <a:schemeClr val="tx2"/>
                </a:solidFill>
              </a:rPr>
              <a:t>    &lt;filter-class&gt;org.apache.struts2.dispatcher.FilterDispatcher&lt;/servlet-class&gt;</a:t>
            </a:r>
          </a:p>
          <a:p>
            <a:pPr>
              <a:buClr>
                <a:schemeClr val="tx2"/>
              </a:buClr>
            </a:pPr>
            <a:endParaRPr lang="vi-VN" sz="1200">
              <a:solidFill>
                <a:schemeClr val="tx2"/>
              </a:solidFill>
            </a:endParaRPr>
          </a:p>
          <a:p>
            <a:pPr>
              <a:buClr>
                <a:schemeClr val="tx2"/>
              </a:buClr>
            </a:pPr>
            <a:r>
              <a:rPr lang="vi-VN" sz="1200">
                <a:solidFill>
                  <a:schemeClr val="tx2"/>
                </a:solidFill>
              </a:rPr>
              <a:t>&lt;/filter&gt;</a:t>
            </a:r>
          </a:p>
          <a:p>
            <a:pPr>
              <a:buClr>
                <a:schemeClr val="tx2"/>
              </a:buClr>
            </a:pPr>
            <a:endParaRPr lang="vi-VN" sz="1200">
              <a:solidFill>
                <a:schemeClr val="tx2"/>
              </a:solidFill>
            </a:endParaRPr>
          </a:p>
          <a:p>
            <a:pPr>
              <a:buClr>
                <a:schemeClr val="tx2"/>
              </a:buClr>
            </a:pPr>
            <a:r>
              <a:rPr lang="vi-VN" sz="1200">
                <a:solidFill>
                  <a:schemeClr val="tx2"/>
                </a:solidFill>
              </a:rPr>
              <a:t>&lt;filter-mapping&gt;</a:t>
            </a:r>
          </a:p>
          <a:p>
            <a:pPr>
              <a:buClr>
                <a:schemeClr val="tx2"/>
              </a:buClr>
            </a:pPr>
            <a:endParaRPr lang="vi-VN" sz="1200">
              <a:solidFill>
                <a:schemeClr val="tx2"/>
              </a:solidFill>
            </a:endParaRPr>
          </a:p>
          <a:p>
            <a:pPr>
              <a:buClr>
                <a:schemeClr val="tx2"/>
              </a:buClr>
            </a:pPr>
            <a:r>
              <a:rPr lang="vi-VN" sz="1200">
                <a:solidFill>
                  <a:schemeClr val="tx2"/>
                </a:solidFill>
              </a:rPr>
              <a:t>    &lt;filter-name&gt;struts2&lt;/servlet-name&gt;</a:t>
            </a:r>
          </a:p>
          <a:p>
            <a:pPr>
              <a:buClr>
                <a:schemeClr val="tx2"/>
              </a:buClr>
            </a:pPr>
            <a:endParaRPr lang="vi-VN" sz="1200">
              <a:solidFill>
                <a:schemeClr val="tx2"/>
              </a:solidFill>
            </a:endParaRPr>
          </a:p>
          <a:p>
            <a:pPr>
              <a:buClr>
                <a:schemeClr val="tx2"/>
              </a:buClr>
            </a:pPr>
            <a:r>
              <a:rPr lang="vi-VN" sz="1200">
                <a:solidFill>
                  <a:schemeClr val="tx2"/>
                </a:solidFill>
              </a:rPr>
              <a:t>    &lt;url-pattern&gt;/*&lt;/url-pattern&gt;</a:t>
            </a:r>
          </a:p>
          <a:p>
            <a:pPr>
              <a:buClr>
                <a:schemeClr val="tx2"/>
              </a:buClr>
            </a:pPr>
            <a:endParaRPr lang="vi-VN" sz="1200">
              <a:solidFill>
                <a:schemeClr val="tx2"/>
              </a:solidFill>
            </a:endParaRPr>
          </a:p>
          <a:p>
            <a:pPr>
              <a:buClr>
                <a:schemeClr val="tx2"/>
              </a:buClr>
            </a:pPr>
            <a:r>
              <a:rPr lang="vi-VN" sz="1200">
                <a:solidFill>
                  <a:schemeClr val="tx2"/>
                </a:solidFill>
              </a:rPr>
              <a:t>&lt;/filter-mapping&gt;</a:t>
            </a:r>
            <a:endParaRPr lang="en-US" sz="1200">
              <a:solidFill>
                <a:schemeClr val="tx2"/>
              </a:solidFill>
            </a:endParaRPr>
          </a:p>
        </p:txBody>
      </p:sp>
      <p:sp>
        <p:nvSpPr>
          <p:cNvPr id="7" name="TextBox 6">
            <a:extLst>
              <a:ext uri="{FF2B5EF4-FFF2-40B4-BE49-F238E27FC236}">
                <a16:creationId xmlns:a16="http://schemas.microsoft.com/office/drawing/2014/main" id="{269CB445-F568-4DFE-9256-6289EC93C648}"/>
              </a:ext>
            </a:extLst>
          </p:cNvPr>
          <p:cNvSpPr txBox="1"/>
          <p:nvPr/>
        </p:nvSpPr>
        <p:spPr>
          <a:xfrm>
            <a:off x="3059394" y="1604070"/>
            <a:ext cx="6084606" cy="3539430"/>
          </a:xfrm>
          <a:prstGeom prst="rect">
            <a:avLst/>
          </a:prstGeom>
          <a:noFill/>
        </p:spPr>
        <p:txBody>
          <a:bodyPr wrap="square" rtlCol="0">
            <a:spAutoFit/>
          </a:bodyPr>
          <a:lstStyle/>
          <a:p>
            <a:pPr marL="285750" indent="-285750">
              <a:buClr>
                <a:schemeClr val="tx2"/>
              </a:buClr>
              <a:buFont typeface="Arial" panose="020B0604020202020204" pitchFamily="34" charset="0"/>
              <a:buChar char="•"/>
            </a:pPr>
            <a:r>
              <a:rPr lang="vi-VN" sz="1600">
                <a:solidFill>
                  <a:schemeClr val="tx2"/>
                </a:solidFill>
              </a:rPr>
              <a:t>Action Class hay ActionSupport Class</a:t>
            </a:r>
          </a:p>
          <a:p>
            <a:r>
              <a:rPr lang="en-US" sz="1600">
                <a:solidFill>
                  <a:schemeClr val="tx2"/>
                </a:solidFill>
              </a:rPr>
              <a:t>	- </a:t>
            </a:r>
            <a:r>
              <a:rPr lang="vi-VN" sz="1600">
                <a:solidFill>
                  <a:schemeClr val="tx2"/>
                </a:solidFill>
              </a:rPr>
              <a:t>Chứa đựng các thuộc tính mapping trên form và các thành phần xử lý của object (business logic) và phương thức chỉ định thực thi</a:t>
            </a:r>
          </a:p>
          <a:p>
            <a:r>
              <a:rPr lang="en-US" sz="1600">
                <a:solidFill>
                  <a:schemeClr val="tx2"/>
                </a:solidFill>
              </a:rPr>
              <a:t>	- </a:t>
            </a:r>
            <a:r>
              <a:rPr lang="vi-VN" sz="1600">
                <a:solidFill>
                  <a:schemeClr val="tx2"/>
                </a:solidFill>
              </a:rPr>
              <a:t>Là java class bình thường và không cần thiết phải extends Action hay ActionSupport class</a:t>
            </a:r>
          </a:p>
          <a:p>
            <a:r>
              <a:rPr lang="en-US" sz="1600">
                <a:solidFill>
                  <a:schemeClr val="tx2"/>
                </a:solidFill>
              </a:rPr>
              <a:t>	- </a:t>
            </a:r>
            <a:r>
              <a:rPr lang="vi-VN" sz="1600">
                <a:solidFill>
                  <a:schemeClr val="tx2"/>
                </a:solidFill>
              </a:rPr>
              <a:t>Struts2 Framework cung cấp cơ chế tự động mapping các tham số trong request trong form đến các thuộc tính trong Action với các thuộc tính cùng tên và có phương thức setXxx</a:t>
            </a:r>
          </a:p>
          <a:p>
            <a:r>
              <a:rPr lang="en-US" sz="1600">
                <a:solidFill>
                  <a:schemeClr val="tx2"/>
                </a:solidFill>
              </a:rPr>
              <a:t>-- </a:t>
            </a:r>
            <a:r>
              <a:rPr lang="vi-VN" sz="1600">
                <a:solidFill>
                  <a:schemeClr val="tx2"/>
                </a:solidFill>
              </a:rPr>
              <a:t>Trong quá trình mapping struts2 framework sử dụng OGNL thay thế EL để ép kiểu tự động từ form đến kiểu dữ liệu của Action property – do vậy, không nhất thiết lúc nào cũng khai báo kiểu dữ liệu là String và thực hiện ép kiểu bằng tay</a:t>
            </a:r>
            <a:endParaRPr lang="en-US" sz="1600">
              <a:solidFill>
                <a:schemeClr val="tx2"/>
              </a:solidFill>
            </a:endParaRPr>
          </a:p>
        </p:txBody>
      </p:sp>
    </p:spTree>
    <p:extLst>
      <p:ext uri="{BB962C8B-B14F-4D97-AF65-F5344CB8AC3E}">
        <p14:creationId xmlns:p14="http://schemas.microsoft.com/office/powerpoint/2010/main" val="249302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Struts Config (struts.xml)</a:t>
            </a:r>
          </a:p>
        </p:txBody>
      </p:sp>
      <p:sp>
        <p:nvSpPr>
          <p:cNvPr id="2" name="TextBox 1">
            <a:extLst>
              <a:ext uri="{FF2B5EF4-FFF2-40B4-BE49-F238E27FC236}">
                <a16:creationId xmlns:a16="http://schemas.microsoft.com/office/drawing/2014/main" id="{3AC98DBC-947A-4CD3-AA35-BFB96DCEAB79}"/>
              </a:ext>
            </a:extLst>
          </p:cNvPr>
          <p:cNvSpPr txBox="1"/>
          <p:nvPr/>
        </p:nvSpPr>
        <p:spPr>
          <a:xfrm>
            <a:off x="720100" y="478869"/>
            <a:ext cx="7970973" cy="1661993"/>
          </a:xfrm>
          <a:prstGeom prst="rect">
            <a:avLst/>
          </a:prstGeom>
          <a:noFill/>
        </p:spPr>
        <p:txBody>
          <a:bodyPr wrap="square" rtlCol="0">
            <a:spAutoFit/>
          </a:bodyPr>
          <a:lstStyle/>
          <a:p>
            <a:pPr algn="l"/>
            <a:r>
              <a:rPr lang="en-US">
                <a:solidFill>
                  <a:srgbClr val="92D050"/>
                </a:solidFill>
                <a:latin typeface="Consolas" panose="020B0609020204030204" pitchFamily="49" charset="0"/>
              </a:rPr>
              <a:t>&lt;package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"default" </a:t>
            </a:r>
            <a:r>
              <a:rPr lang="en-US" i="1">
                <a:solidFill>
                  <a:srgbClr val="FFFF00"/>
                </a:solidFill>
                <a:latin typeface="Consolas" panose="020B0609020204030204" pitchFamily="49" charset="0"/>
              </a:rPr>
              <a:t>namespace=</a:t>
            </a:r>
            <a:r>
              <a:rPr lang="en-US" i="1">
                <a:solidFill>
                  <a:schemeClr val="tx2"/>
                </a:solidFill>
                <a:latin typeface="Consolas" panose="020B0609020204030204" pitchFamily="49" charset="0"/>
              </a:rPr>
              <a:t>"/"</a:t>
            </a:r>
            <a:r>
              <a:rPr lang="en-US" i="1">
                <a:solidFill>
                  <a:srgbClr val="2A00FF"/>
                </a:solidFill>
                <a:latin typeface="Consolas" panose="020B0609020204030204" pitchFamily="49" charset="0"/>
              </a:rPr>
              <a:t> </a:t>
            </a:r>
            <a:r>
              <a:rPr lang="en-US" i="1">
                <a:solidFill>
                  <a:srgbClr val="FFFF00"/>
                </a:solidFill>
                <a:latin typeface="Consolas" panose="020B0609020204030204" pitchFamily="49" charset="0"/>
              </a:rPr>
              <a:t>extends</a:t>
            </a:r>
            <a:r>
              <a:rPr lang="en-US" i="1">
                <a:solidFill>
                  <a:schemeClr val="tx2"/>
                </a:solidFill>
                <a:latin typeface="Consolas" panose="020B0609020204030204" pitchFamily="49" charset="0"/>
              </a:rPr>
              <a:t>="struts-default"&gt;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&lt;action </a:t>
            </a:r>
            <a:r>
              <a:rPr lang="en-US">
                <a:solidFill>
                  <a:srgbClr val="FFFF00"/>
                </a:solidFill>
                <a:latin typeface="Consolas" panose="020B0609020204030204" pitchFamily="49" charset="0"/>
              </a:rPr>
              <a:t>name=</a:t>
            </a:r>
            <a:r>
              <a:rPr lang="en-US" i="1">
                <a:solidFill>
                  <a:srgbClr val="2A00FF"/>
                </a:solidFill>
                <a:latin typeface="Consolas" panose="020B0609020204030204" pitchFamily="49" charset="0"/>
              </a:rPr>
              <a:t>"login"</a:t>
            </a:r>
          </a:p>
          <a:p>
            <a:pPr algn="l"/>
            <a:r>
              <a:rPr lang="en-US">
                <a:latin typeface="Consolas" panose="020B0609020204030204" pitchFamily="49" charset="0"/>
              </a:rPr>
              <a:t>           </a:t>
            </a:r>
            <a:r>
              <a:rPr lang="en-US">
                <a:solidFill>
                  <a:srgbClr val="FFFF00"/>
                </a:solidFill>
                <a:latin typeface="Consolas" panose="020B0609020204030204" pitchFamily="49" charset="0"/>
              </a:rPr>
              <a:t>class=</a:t>
            </a:r>
            <a:r>
              <a:rPr lang="en-US" i="1">
                <a:solidFill>
                  <a:schemeClr val="tx2"/>
                </a:solidFill>
                <a:latin typeface="Consolas" panose="020B0609020204030204" pitchFamily="49" charset="0"/>
              </a:rPr>
              <a:t>"org.o7planning.tutorial.struts2xml.action.LoginAction"&gt;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&lt;result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"success" </a:t>
            </a:r>
            <a:r>
              <a:rPr lang="en-US" i="1">
                <a:solidFill>
                  <a:srgbClr val="FFFF00"/>
                </a:solidFill>
                <a:latin typeface="Consolas" panose="020B0609020204030204" pitchFamily="49" charset="0"/>
              </a:rPr>
              <a:t>type=</a:t>
            </a:r>
            <a:r>
              <a:rPr lang="en-US" i="1">
                <a:solidFill>
                  <a:schemeClr val="tx2"/>
                </a:solidFill>
                <a:latin typeface="Consolas" panose="020B0609020204030204" pitchFamily="49" charset="0"/>
              </a:rPr>
              <a:t>"redirect"</a:t>
            </a:r>
            <a:r>
              <a:rPr lang="en-US" i="1">
                <a:solidFill>
                  <a:srgbClr val="92D050"/>
                </a:solidFill>
                <a:latin typeface="Consolas" panose="020B0609020204030204" pitchFamily="49" charset="0"/>
              </a:rPr>
              <a:t>&gt;</a:t>
            </a:r>
            <a:r>
              <a:rPr lang="en-US" i="1">
                <a:solidFill>
                  <a:schemeClr val="tx2"/>
                </a:solidFill>
                <a:latin typeface="Consolas" panose="020B0609020204030204" pitchFamily="49" charset="0"/>
              </a:rPr>
              <a:t>/</a:t>
            </a:r>
            <a:r>
              <a:rPr lang="en-US" i="1">
                <a:solidFill>
                  <a:schemeClr val="bg1">
                    <a:lumMod val="20000"/>
                    <a:lumOff val="80000"/>
                  </a:schemeClr>
                </a:solidFill>
                <a:latin typeface="Consolas" panose="020B0609020204030204" pitchFamily="49" charset="0"/>
              </a:rPr>
              <a:t>userInfo</a:t>
            </a:r>
            <a:r>
              <a:rPr lang="en-US" i="1">
                <a:solidFill>
                  <a:srgbClr val="92D050"/>
                </a:solidFill>
                <a:latin typeface="Consolas" panose="020B0609020204030204" pitchFamily="49" charset="0"/>
              </a:rPr>
              <a:t>&lt;/result&gt;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&lt;result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"error"</a:t>
            </a:r>
            <a:r>
              <a:rPr lang="en-US" i="1">
                <a:solidFill>
                  <a:srgbClr val="92D050"/>
                </a:solidFill>
                <a:latin typeface="Consolas" panose="020B0609020204030204" pitchFamily="49" charset="0"/>
              </a:rPr>
              <a:t>&gt;</a:t>
            </a:r>
            <a:r>
              <a:rPr lang="en-US" i="1">
                <a:solidFill>
                  <a:schemeClr val="tx2"/>
                </a:solidFill>
                <a:latin typeface="Consolas" panose="020B0609020204030204" pitchFamily="49" charset="0"/>
              </a:rPr>
              <a:t>/</a:t>
            </a:r>
            <a:r>
              <a:rPr lang="en-US" i="1">
                <a:solidFill>
                  <a:schemeClr val="bg1">
                    <a:lumMod val="20000"/>
                    <a:lumOff val="80000"/>
                  </a:schemeClr>
                </a:solidFill>
                <a:latin typeface="Consolas" panose="020B0609020204030204" pitchFamily="49" charset="0"/>
              </a:rPr>
              <a:t>WEB-INF/pages/Login.jsp</a:t>
            </a:r>
            <a:r>
              <a:rPr lang="en-US" i="1">
                <a:solidFill>
                  <a:srgbClr val="92D050"/>
                </a:solidFill>
                <a:latin typeface="Consolas" panose="020B0609020204030204" pitchFamily="49" charset="0"/>
              </a:rPr>
              <a:t>&lt;/result&gt;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&lt;/action&gt;</a:t>
            </a:r>
          </a:p>
          <a:p>
            <a:pPr algn="l"/>
            <a:r>
              <a:rPr lang="en-US" sz="1600">
                <a:solidFill>
                  <a:srgbClr val="000000"/>
                </a:solidFill>
                <a:latin typeface="Consolas" panose="020B0609020204030204" pitchFamily="49" charset="0"/>
              </a:rPr>
              <a:t> </a:t>
            </a:r>
            <a:r>
              <a:rPr lang="en-US" sz="1600">
                <a:solidFill>
                  <a:srgbClr val="92D050"/>
                </a:solidFill>
                <a:latin typeface="Consolas" panose="020B0609020204030204" pitchFamily="49" charset="0"/>
              </a:rPr>
              <a:t>&lt;/package&gt; </a:t>
            </a:r>
            <a:endParaRPr lang="en-US" sz="1600">
              <a:solidFill>
                <a:srgbClr val="92D050"/>
              </a:solidFill>
            </a:endParaRPr>
          </a:p>
        </p:txBody>
      </p:sp>
      <p:sp>
        <p:nvSpPr>
          <p:cNvPr id="5" name="TextBox 4">
            <a:extLst>
              <a:ext uri="{FF2B5EF4-FFF2-40B4-BE49-F238E27FC236}">
                <a16:creationId xmlns:a16="http://schemas.microsoft.com/office/drawing/2014/main" id="{3F92C12C-1C39-4A0A-A82F-C37D86F2A9BB}"/>
              </a:ext>
            </a:extLst>
          </p:cNvPr>
          <p:cNvSpPr txBox="1"/>
          <p:nvPr/>
        </p:nvSpPr>
        <p:spPr>
          <a:xfrm>
            <a:off x="170916" y="2307364"/>
            <a:ext cx="4153256" cy="2308324"/>
          </a:xfrm>
          <a:prstGeom prst="rect">
            <a:avLst/>
          </a:prstGeom>
          <a:noFill/>
        </p:spPr>
        <p:txBody>
          <a:bodyPr wrap="square" rtlCol="0">
            <a:spAutoFit/>
          </a:bodyPr>
          <a:lstStyle/>
          <a:p>
            <a:r>
              <a:rPr lang="en-US" sz="1600">
                <a:solidFill>
                  <a:srgbClr val="92D050"/>
                </a:solidFill>
                <a:latin typeface="Consolas" panose="020B0609020204030204" pitchFamily="49" charset="0"/>
              </a:rPr>
              <a:t>package</a:t>
            </a:r>
            <a:r>
              <a:rPr lang="en-US" sz="1600">
                <a:solidFill>
                  <a:schemeClr val="tx2"/>
                </a:solidFill>
              </a:rPr>
              <a:t>: nhóm thông tin cấu hình của những thành phần có chung thuộc tính</a:t>
            </a:r>
          </a:p>
          <a:p>
            <a:r>
              <a:rPr lang="en-US" sz="1600">
                <a:solidFill>
                  <a:schemeClr val="tx2"/>
                </a:solidFill>
              </a:rPr>
              <a:t> - </a:t>
            </a:r>
            <a:r>
              <a:rPr lang="en-US" sz="1600">
                <a:solidFill>
                  <a:srgbClr val="FFFF00"/>
                </a:solidFill>
                <a:latin typeface="Consolas" panose="020B0609020204030204" pitchFamily="49" charset="0"/>
              </a:rPr>
              <a:t>name </a:t>
            </a:r>
            <a:r>
              <a:rPr lang="vi-VN" sz="1600">
                <a:solidFill>
                  <a:schemeClr val="tx2"/>
                </a:solidFill>
              </a:rPr>
              <a:t>: xác định tên của package</a:t>
            </a:r>
          </a:p>
          <a:p>
            <a:r>
              <a:rPr lang="en-US" sz="1600">
                <a:solidFill>
                  <a:schemeClr val="tx2"/>
                </a:solidFill>
              </a:rPr>
              <a:t> - </a:t>
            </a:r>
            <a:r>
              <a:rPr lang="en-US" sz="1600" i="1">
                <a:solidFill>
                  <a:srgbClr val="FFFF00"/>
                </a:solidFill>
                <a:latin typeface="Consolas" panose="020B0609020204030204" pitchFamily="49" charset="0"/>
              </a:rPr>
              <a:t>namespace </a:t>
            </a:r>
            <a:r>
              <a:rPr lang="vi-VN" sz="1600">
                <a:solidFill>
                  <a:schemeClr val="tx2"/>
                </a:solidFill>
              </a:rPr>
              <a:t>: phân biệt giữa các package khác tránh xung đột giữa các action với nhau</a:t>
            </a:r>
          </a:p>
          <a:p>
            <a:r>
              <a:rPr lang="en-US" sz="1600">
                <a:solidFill>
                  <a:schemeClr val="tx2"/>
                </a:solidFill>
              </a:rPr>
              <a:t> - </a:t>
            </a:r>
            <a:r>
              <a:rPr lang="en-US" sz="1600" i="1">
                <a:solidFill>
                  <a:srgbClr val="FFFF00"/>
                </a:solidFill>
                <a:latin typeface="Consolas" panose="020B0609020204030204" pitchFamily="49" charset="0"/>
              </a:rPr>
              <a:t>extends </a:t>
            </a:r>
            <a:r>
              <a:rPr lang="vi-VN" sz="1600">
                <a:solidFill>
                  <a:schemeClr val="tx2"/>
                </a:solidFill>
              </a:rPr>
              <a:t>: xác định class cha tương tự như khái niệm kế thừa</a:t>
            </a:r>
          </a:p>
          <a:p>
            <a:r>
              <a:rPr lang="en-US" sz="1600">
                <a:solidFill>
                  <a:schemeClr val="tx2"/>
                </a:solidFill>
              </a:rPr>
              <a:t> - </a:t>
            </a:r>
            <a:r>
              <a:rPr lang="vi-VN" sz="1600">
                <a:solidFill>
                  <a:schemeClr val="tx2"/>
                </a:solidFill>
              </a:rPr>
              <a:t>abstract: bằng true nếu lớp là kế thừa</a:t>
            </a:r>
            <a:endParaRPr lang="en-US" sz="1600">
              <a:solidFill>
                <a:schemeClr val="tx2"/>
              </a:solidFill>
            </a:endParaRPr>
          </a:p>
        </p:txBody>
      </p:sp>
      <p:sp>
        <p:nvSpPr>
          <p:cNvPr id="6" name="TextBox 5">
            <a:extLst>
              <a:ext uri="{FF2B5EF4-FFF2-40B4-BE49-F238E27FC236}">
                <a16:creationId xmlns:a16="http://schemas.microsoft.com/office/drawing/2014/main" id="{FA440F51-8B5D-4487-9FB0-1BCF305AB2FE}"/>
              </a:ext>
            </a:extLst>
          </p:cNvPr>
          <p:cNvSpPr txBox="1"/>
          <p:nvPr/>
        </p:nvSpPr>
        <p:spPr>
          <a:xfrm>
            <a:off x="4572000" y="2213361"/>
            <a:ext cx="4153256" cy="2800767"/>
          </a:xfrm>
          <a:prstGeom prst="rect">
            <a:avLst/>
          </a:prstGeom>
          <a:noFill/>
        </p:spPr>
        <p:txBody>
          <a:bodyPr wrap="square" rtlCol="0">
            <a:spAutoFit/>
          </a:bodyPr>
          <a:lstStyle/>
          <a:p>
            <a:r>
              <a:rPr lang="en-US" sz="1600">
                <a:solidFill>
                  <a:srgbClr val="92D050"/>
                </a:solidFill>
                <a:latin typeface="Consolas" panose="020B0609020204030204" pitchFamily="49" charset="0"/>
              </a:rPr>
              <a:t>action</a:t>
            </a:r>
            <a:r>
              <a:rPr lang="en-US" sz="1600">
                <a:solidFill>
                  <a:schemeClr val="tx2"/>
                </a:solidFill>
              </a:rPr>
              <a:t>: ánh xạ một action với một class action</a:t>
            </a:r>
          </a:p>
          <a:p>
            <a:r>
              <a:rPr lang="en-US" sz="1600">
                <a:solidFill>
                  <a:schemeClr val="tx2"/>
                </a:solidFill>
              </a:rPr>
              <a:t> - </a:t>
            </a:r>
            <a:r>
              <a:rPr lang="en-US" sz="1600">
                <a:solidFill>
                  <a:srgbClr val="FFFF00"/>
                </a:solidFill>
                <a:latin typeface="Consolas" panose="020B0609020204030204" pitchFamily="49" charset="0"/>
              </a:rPr>
              <a:t>name </a:t>
            </a:r>
            <a:r>
              <a:rPr lang="vi-VN" sz="1600">
                <a:solidFill>
                  <a:schemeClr val="tx2"/>
                </a:solidFill>
              </a:rPr>
              <a:t>: xác định tên của package</a:t>
            </a:r>
          </a:p>
          <a:p>
            <a:r>
              <a:rPr lang="en-US" sz="1600">
                <a:solidFill>
                  <a:schemeClr val="tx2"/>
                </a:solidFill>
              </a:rPr>
              <a:t> - </a:t>
            </a:r>
            <a:r>
              <a:rPr lang="en-US" sz="1600" i="1">
                <a:solidFill>
                  <a:srgbClr val="FFFF00"/>
                </a:solidFill>
                <a:latin typeface="Consolas" panose="020B0609020204030204" pitchFamily="49" charset="0"/>
              </a:rPr>
              <a:t>class </a:t>
            </a:r>
            <a:r>
              <a:rPr lang="vi-VN" sz="1600">
                <a:solidFill>
                  <a:schemeClr val="tx2"/>
                </a:solidFill>
              </a:rPr>
              <a:t>:  xác định java class để xử lý action</a:t>
            </a:r>
          </a:p>
          <a:p>
            <a:r>
              <a:rPr lang="en-US" sz="1600">
                <a:solidFill>
                  <a:schemeClr val="tx2"/>
                </a:solidFill>
              </a:rPr>
              <a:t> - </a:t>
            </a:r>
            <a:r>
              <a:rPr lang="en-US" sz="1600" i="1">
                <a:solidFill>
                  <a:srgbClr val="FFFF00"/>
                </a:solidFill>
                <a:latin typeface="Consolas" panose="020B0609020204030204" pitchFamily="49" charset="0"/>
              </a:rPr>
              <a:t>extends </a:t>
            </a:r>
            <a:r>
              <a:rPr lang="vi-VN" sz="1600">
                <a:solidFill>
                  <a:schemeClr val="tx2"/>
                </a:solidFill>
              </a:rPr>
              <a:t>: xác định class cha tương tự như khái niệm kế thừa</a:t>
            </a:r>
          </a:p>
          <a:p>
            <a:r>
              <a:rPr lang="en-US" sz="1600">
                <a:solidFill>
                  <a:schemeClr val="tx2"/>
                </a:solidFill>
              </a:rPr>
              <a:t> - </a:t>
            </a:r>
            <a:r>
              <a:rPr lang="vi-VN" sz="1600">
                <a:solidFill>
                  <a:schemeClr val="tx2"/>
                </a:solidFill>
              </a:rPr>
              <a:t>method: xác định phương thức được gọi khi request được chuyển tới. Nếu tham số này không tồn tại thì phương thức execute mặc định được tìm kiếm và thực thi</a:t>
            </a:r>
            <a:endParaRPr lang="en-US" sz="1600">
              <a:solidFill>
                <a:schemeClr val="tx2"/>
              </a:solidFill>
            </a:endParaRPr>
          </a:p>
        </p:txBody>
      </p:sp>
    </p:spTree>
    <p:extLst>
      <p:ext uri="{BB962C8B-B14F-4D97-AF65-F5344CB8AC3E}">
        <p14:creationId xmlns:p14="http://schemas.microsoft.com/office/powerpoint/2010/main" val="4170416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Struts Config (struts.xml)</a:t>
            </a:r>
          </a:p>
        </p:txBody>
      </p:sp>
      <p:sp>
        <p:nvSpPr>
          <p:cNvPr id="2" name="TextBox 1">
            <a:extLst>
              <a:ext uri="{FF2B5EF4-FFF2-40B4-BE49-F238E27FC236}">
                <a16:creationId xmlns:a16="http://schemas.microsoft.com/office/drawing/2014/main" id="{3AC98DBC-947A-4CD3-AA35-BFB96DCEAB79}"/>
              </a:ext>
            </a:extLst>
          </p:cNvPr>
          <p:cNvSpPr txBox="1"/>
          <p:nvPr/>
        </p:nvSpPr>
        <p:spPr>
          <a:xfrm>
            <a:off x="720100" y="478869"/>
            <a:ext cx="7970973" cy="1661993"/>
          </a:xfrm>
          <a:prstGeom prst="rect">
            <a:avLst/>
          </a:prstGeom>
          <a:noFill/>
        </p:spPr>
        <p:txBody>
          <a:bodyPr wrap="square" rtlCol="0">
            <a:spAutoFit/>
          </a:bodyPr>
          <a:lstStyle/>
          <a:p>
            <a:pPr algn="l"/>
            <a:r>
              <a:rPr lang="en-US">
                <a:solidFill>
                  <a:srgbClr val="92D050"/>
                </a:solidFill>
                <a:latin typeface="Consolas" panose="020B0609020204030204" pitchFamily="49" charset="0"/>
              </a:rPr>
              <a:t>&lt;package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"default" </a:t>
            </a:r>
            <a:r>
              <a:rPr lang="en-US" i="1">
                <a:solidFill>
                  <a:srgbClr val="FFFF00"/>
                </a:solidFill>
                <a:latin typeface="Consolas" panose="020B0609020204030204" pitchFamily="49" charset="0"/>
              </a:rPr>
              <a:t>namespace=</a:t>
            </a:r>
            <a:r>
              <a:rPr lang="en-US" i="1">
                <a:solidFill>
                  <a:schemeClr val="tx2"/>
                </a:solidFill>
                <a:latin typeface="Consolas" panose="020B0609020204030204" pitchFamily="49" charset="0"/>
              </a:rPr>
              <a:t>"/"</a:t>
            </a:r>
            <a:r>
              <a:rPr lang="en-US" i="1">
                <a:solidFill>
                  <a:srgbClr val="2A00FF"/>
                </a:solidFill>
                <a:latin typeface="Consolas" panose="020B0609020204030204" pitchFamily="49" charset="0"/>
              </a:rPr>
              <a:t> </a:t>
            </a:r>
            <a:r>
              <a:rPr lang="en-US" i="1">
                <a:solidFill>
                  <a:srgbClr val="FFFF00"/>
                </a:solidFill>
                <a:latin typeface="Consolas" panose="020B0609020204030204" pitchFamily="49" charset="0"/>
              </a:rPr>
              <a:t>extends</a:t>
            </a:r>
            <a:r>
              <a:rPr lang="en-US" i="1">
                <a:solidFill>
                  <a:schemeClr val="tx2"/>
                </a:solidFill>
                <a:latin typeface="Consolas" panose="020B0609020204030204" pitchFamily="49" charset="0"/>
              </a:rPr>
              <a:t>="struts-default"&gt;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&lt;action </a:t>
            </a:r>
            <a:r>
              <a:rPr lang="en-US">
                <a:solidFill>
                  <a:srgbClr val="FFFF00"/>
                </a:solidFill>
                <a:latin typeface="Consolas" panose="020B0609020204030204" pitchFamily="49" charset="0"/>
              </a:rPr>
              <a:t>name=</a:t>
            </a:r>
            <a:r>
              <a:rPr lang="en-US" i="1">
                <a:solidFill>
                  <a:srgbClr val="2A00FF"/>
                </a:solidFill>
                <a:latin typeface="Consolas" panose="020B0609020204030204" pitchFamily="49" charset="0"/>
              </a:rPr>
              <a:t>"login"</a:t>
            </a:r>
          </a:p>
          <a:p>
            <a:pPr algn="l"/>
            <a:r>
              <a:rPr lang="en-US">
                <a:latin typeface="Consolas" panose="020B0609020204030204" pitchFamily="49" charset="0"/>
              </a:rPr>
              <a:t>           </a:t>
            </a:r>
            <a:r>
              <a:rPr lang="en-US">
                <a:solidFill>
                  <a:srgbClr val="FFFF00"/>
                </a:solidFill>
                <a:latin typeface="Consolas" panose="020B0609020204030204" pitchFamily="49" charset="0"/>
              </a:rPr>
              <a:t>class=</a:t>
            </a:r>
            <a:r>
              <a:rPr lang="en-US" i="1">
                <a:solidFill>
                  <a:schemeClr val="tx2"/>
                </a:solidFill>
                <a:latin typeface="Consolas" panose="020B0609020204030204" pitchFamily="49" charset="0"/>
              </a:rPr>
              <a:t>"org.o7planning.tutorial.struts2xml.action.LoginAction"&gt;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&lt;result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"success" </a:t>
            </a:r>
            <a:r>
              <a:rPr lang="en-US" i="1">
                <a:solidFill>
                  <a:srgbClr val="FFFF00"/>
                </a:solidFill>
                <a:latin typeface="Consolas" panose="020B0609020204030204" pitchFamily="49" charset="0"/>
              </a:rPr>
              <a:t>type=</a:t>
            </a:r>
            <a:r>
              <a:rPr lang="en-US" i="1">
                <a:solidFill>
                  <a:schemeClr val="tx2"/>
                </a:solidFill>
                <a:latin typeface="Consolas" panose="020B0609020204030204" pitchFamily="49" charset="0"/>
              </a:rPr>
              <a:t>"redirect"</a:t>
            </a:r>
            <a:r>
              <a:rPr lang="en-US" i="1">
                <a:solidFill>
                  <a:srgbClr val="92D050"/>
                </a:solidFill>
                <a:latin typeface="Consolas" panose="020B0609020204030204" pitchFamily="49" charset="0"/>
              </a:rPr>
              <a:t>&gt;</a:t>
            </a:r>
            <a:r>
              <a:rPr lang="en-US" i="1">
                <a:solidFill>
                  <a:schemeClr val="tx2"/>
                </a:solidFill>
                <a:latin typeface="Consolas" panose="020B0609020204030204" pitchFamily="49" charset="0"/>
              </a:rPr>
              <a:t>/</a:t>
            </a:r>
            <a:r>
              <a:rPr lang="en-US" i="1">
                <a:solidFill>
                  <a:schemeClr val="bg1">
                    <a:lumMod val="20000"/>
                    <a:lumOff val="80000"/>
                  </a:schemeClr>
                </a:solidFill>
                <a:latin typeface="Consolas" panose="020B0609020204030204" pitchFamily="49" charset="0"/>
              </a:rPr>
              <a:t>userInfo</a:t>
            </a:r>
            <a:r>
              <a:rPr lang="en-US" i="1">
                <a:solidFill>
                  <a:srgbClr val="92D050"/>
                </a:solidFill>
                <a:latin typeface="Consolas" panose="020B0609020204030204" pitchFamily="49" charset="0"/>
              </a:rPr>
              <a:t>&lt;/result&gt;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&lt;result </a:t>
            </a:r>
            <a:r>
              <a:rPr lang="en-US">
                <a:solidFill>
                  <a:srgbClr val="FFFF00"/>
                </a:solidFill>
                <a:latin typeface="Consolas" panose="020B0609020204030204" pitchFamily="49" charset="0"/>
              </a:rPr>
              <a:t>name=</a:t>
            </a:r>
            <a:r>
              <a:rPr lang="en-US" i="1">
                <a:solidFill>
                  <a:schemeClr val="tx2"/>
                </a:solidFill>
                <a:latin typeface="Consolas" panose="020B0609020204030204" pitchFamily="49" charset="0"/>
              </a:rPr>
              <a:t>"error"</a:t>
            </a:r>
            <a:r>
              <a:rPr lang="en-US" i="1">
                <a:solidFill>
                  <a:srgbClr val="92D050"/>
                </a:solidFill>
                <a:latin typeface="Consolas" panose="020B0609020204030204" pitchFamily="49" charset="0"/>
              </a:rPr>
              <a:t>&gt;</a:t>
            </a:r>
            <a:r>
              <a:rPr lang="en-US" i="1">
                <a:solidFill>
                  <a:schemeClr val="tx2"/>
                </a:solidFill>
                <a:latin typeface="Consolas" panose="020B0609020204030204" pitchFamily="49" charset="0"/>
              </a:rPr>
              <a:t>/</a:t>
            </a:r>
            <a:r>
              <a:rPr lang="en-US" i="1">
                <a:solidFill>
                  <a:schemeClr val="bg1">
                    <a:lumMod val="20000"/>
                    <a:lumOff val="80000"/>
                  </a:schemeClr>
                </a:solidFill>
                <a:latin typeface="Consolas" panose="020B0609020204030204" pitchFamily="49" charset="0"/>
              </a:rPr>
              <a:t>WEB-INF/pages/Login.jsp</a:t>
            </a:r>
            <a:r>
              <a:rPr lang="en-US" i="1">
                <a:solidFill>
                  <a:srgbClr val="92D050"/>
                </a:solidFill>
                <a:latin typeface="Consolas" panose="020B0609020204030204" pitchFamily="49" charset="0"/>
              </a:rPr>
              <a:t>&lt;/result&gt;</a:t>
            </a:r>
          </a:p>
          <a:p>
            <a:pPr algn="l"/>
            <a:r>
              <a:rPr lang="en-US">
                <a:solidFill>
                  <a:srgbClr val="000000"/>
                </a:solidFill>
                <a:latin typeface="Consolas" panose="020B0609020204030204" pitchFamily="49" charset="0"/>
              </a:rPr>
              <a:t>       </a:t>
            </a:r>
            <a:r>
              <a:rPr lang="en-US">
                <a:solidFill>
                  <a:srgbClr val="92D050"/>
                </a:solidFill>
                <a:latin typeface="Consolas" panose="020B0609020204030204" pitchFamily="49" charset="0"/>
              </a:rPr>
              <a:t>&lt;/action&gt;</a:t>
            </a:r>
          </a:p>
          <a:p>
            <a:pPr algn="l"/>
            <a:r>
              <a:rPr lang="en-US" sz="1600">
                <a:solidFill>
                  <a:srgbClr val="000000"/>
                </a:solidFill>
                <a:latin typeface="Consolas" panose="020B0609020204030204" pitchFamily="49" charset="0"/>
              </a:rPr>
              <a:t> </a:t>
            </a:r>
            <a:r>
              <a:rPr lang="en-US" sz="1600">
                <a:solidFill>
                  <a:srgbClr val="92D050"/>
                </a:solidFill>
                <a:latin typeface="Consolas" panose="020B0609020204030204" pitchFamily="49" charset="0"/>
              </a:rPr>
              <a:t>&lt;/package&gt; </a:t>
            </a:r>
            <a:endParaRPr lang="en-US" sz="1600">
              <a:solidFill>
                <a:srgbClr val="92D050"/>
              </a:solidFill>
            </a:endParaRPr>
          </a:p>
        </p:txBody>
      </p:sp>
      <p:sp>
        <p:nvSpPr>
          <p:cNvPr id="5" name="TextBox 4">
            <a:extLst>
              <a:ext uri="{FF2B5EF4-FFF2-40B4-BE49-F238E27FC236}">
                <a16:creationId xmlns:a16="http://schemas.microsoft.com/office/drawing/2014/main" id="{3F92C12C-1C39-4A0A-A82F-C37D86F2A9BB}"/>
              </a:ext>
            </a:extLst>
          </p:cNvPr>
          <p:cNvSpPr txBox="1"/>
          <p:nvPr/>
        </p:nvSpPr>
        <p:spPr>
          <a:xfrm>
            <a:off x="2364038" y="2362990"/>
            <a:ext cx="4153256" cy="1938992"/>
          </a:xfrm>
          <a:prstGeom prst="rect">
            <a:avLst/>
          </a:prstGeom>
          <a:noFill/>
        </p:spPr>
        <p:txBody>
          <a:bodyPr wrap="square" rtlCol="0">
            <a:spAutoFit/>
          </a:bodyPr>
          <a:lstStyle/>
          <a:p>
            <a:r>
              <a:rPr lang="en-US" sz="1600">
                <a:solidFill>
                  <a:srgbClr val="92D050"/>
                </a:solidFill>
                <a:latin typeface="Consolas" panose="020B0609020204030204" pitchFamily="49" charset="0"/>
              </a:rPr>
              <a:t>result </a:t>
            </a:r>
            <a:r>
              <a:rPr lang="en-US" sz="1600">
                <a:solidFill>
                  <a:schemeClr val="tx2"/>
                </a:solidFill>
              </a:rPr>
              <a:t>: </a:t>
            </a:r>
            <a:r>
              <a:rPr lang="en-US" sz="2000" b="0" i="0">
                <a:solidFill>
                  <a:srgbClr val="222222"/>
                </a:solidFill>
                <a:effectLst/>
                <a:latin typeface="Times New Roman" panose="02020603050405020304" pitchFamily="18" charset="0"/>
              </a:rPr>
              <a:t> </a:t>
            </a:r>
            <a:r>
              <a:rPr lang="en-US" sz="2000" b="0" i="0">
                <a:solidFill>
                  <a:schemeClr val="tx2"/>
                </a:solidFill>
                <a:effectLst/>
                <a:latin typeface="Times New Roman" panose="02020603050405020304" pitchFamily="18" charset="0"/>
              </a:rPr>
              <a:t>xác định tên result hay page kết xuất của một action</a:t>
            </a:r>
            <a:endParaRPr lang="en-US" sz="1600">
              <a:solidFill>
                <a:schemeClr val="tx2"/>
              </a:solidFill>
            </a:endParaRPr>
          </a:p>
          <a:p>
            <a:r>
              <a:rPr lang="en-US" sz="1600">
                <a:solidFill>
                  <a:schemeClr val="tx2"/>
                </a:solidFill>
              </a:rPr>
              <a:t> - </a:t>
            </a:r>
            <a:r>
              <a:rPr lang="en-US" sz="1600">
                <a:solidFill>
                  <a:srgbClr val="FFFF00"/>
                </a:solidFill>
                <a:latin typeface="Consolas" panose="020B0609020204030204" pitchFamily="49" charset="0"/>
              </a:rPr>
              <a:t>name </a:t>
            </a:r>
            <a:r>
              <a:rPr lang="vi-VN" sz="1600">
                <a:solidFill>
                  <a:schemeClr val="tx2"/>
                </a:solidFill>
              </a:rPr>
              <a:t>:  xác định tên result. Nếu không có mặc định là giá trị success</a:t>
            </a:r>
          </a:p>
          <a:p>
            <a:r>
              <a:rPr lang="en-US" sz="1600">
                <a:solidFill>
                  <a:schemeClr val="tx2"/>
                </a:solidFill>
              </a:rPr>
              <a:t> - </a:t>
            </a:r>
            <a:r>
              <a:rPr lang="en-US" sz="1600" i="1">
                <a:solidFill>
                  <a:srgbClr val="FFFF00"/>
                </a:solidFill>
                <a:latin typeface="Consolas" panose="020B0609020204030204" pitchFamily="49" charset="0"/>
              </a:rPr>
              <a:t>type </a:t>
            </a:r>
            <a:r>
              <a:rPr lang="vi-VN" sz="1600">
                <a:solidFill>
                  <a:schemeClr val="tx2"/>
                </a:solidFill>
              </a:rPr>
              <a:t>: xác định loại result. Nếu không có mặc định là FilterDispatcher thực hiện forward đến trang kết quả</a:t>
            </a:r>
          </a:p>
        </p:txBody>
      </p:sp>
    </p:spTree>
    <p:extLst>
      <p:ext uri="{BB962C8B-B14F-4D97-AF65-F5344CB8AC3E}">
        <p14:creationId xmlns:p14="http://schemas.microsoft.com/office/powerpoint/2010/main" val="1902068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ValueStack</a:t>
            </a:r>
          </a:p>
        </p:txBody>
      </p:sp>
      <p:sp>
        <p:nvSpPr>
          <p:cNvPr id="2" name="TextBox 1">
            <a:extLst>
              <a:ext uri="{FF2B5EF4-FFF2-40B4-BE49-F238E27FC236}">
                <a16:creationId xmlns:a16="http://schemas.microsoft.com/office/drawing/2014/main" id="{3AC98DBC-947A-4CD3-AA35-BFB96DCEAB79}"/>
              </a:ext>
            </a:extLst>
          </p:cNvPr>
          <p:cNvSpPr txBox="1"/>
          <p:nvPr/>
        </p:nvSpPr>
        <p:spPr>
          <a:xfrm>
            <a:off x="660279" y="723602"/>
            <a:ext cx="7970973" cy="4247317"/>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vi-VN" sz="1800">
                <a:solidFill>
                  <a:schemeClr val="tx2"/>
                </a:solidFill>
              </a:rPr>
              <a:t>Stack lưu trữ object trong Frameworks và các thành phần trong một request</a:t>
            </a:r>
          </a:p>
          <a:p>
            <a:pPr marL="342900" indent="-342900">
              <a:buClr>
                <a:schemeClr val="tx2"/>
              </a:buClr>
              <a:buFont typeface="Arial" panose="020B0604020202020204" pitchFamily="34" charset="0"/>
              <a:buChar char="•"/>
            </a:pPr>
            <a:r>
              <a:rPr lang="vi-VN" sz="1800">
                <a:solidFill>
                  <a:schemeClr val="tx2"/>
                </a:solidFill>
              </a:rPr>
              <a:t>Hỗ trợ người dùng sử dụng taglib truy cập các giá trị trong ValueStack</a:t>
            </a:r>
          </a:p>
          <a:p>
            <a:pPr marL="342900" indent="-342900">
              <a:buClr>
                <a:schemeClr val="tx2"/>
              </a:buClr>
              <a:buFont typeface="Arial" panose="020B0604020202020204" pitchFamily="34" charset="0"/>
              <a:buChar char="•"/>
            </a:pPr>
            <a:r>
              <a:rPr lang="vi-VN" sz="1800">
                <a:solidFill>
                  <a:schemeClr val="tx2"/>
                </a:solidFill>
              </a:rPr>
              <a:t>Cung cấp cho việc truy cập liên quan đến context hiện hành làm việc từ request, session đến application …</a:t>
            </a:r>
          </a:p>
          <a:p>
            <a:pPr marL="342900" indent="-342900">
              <a:buClr>
                <a:schemeClr val="tx2"/>
              </a:buClr>
              <a:buFont typeface="Arial" panose="020B0604020202020204" pitchFamily="34" charset="0"/>
              <a:buChar char="•"/>
            </a:pPr>
            <a:r>
              <a:rPr lang="vi-VN" sz="1800">
                <a:solidFill>
                  <a:schemeClr val="tx2"/>
                </a:solidFill>
              </a:rPr>
              <a:t>Các thành phần của Action cùng các thuộc tính của nó sẽ được lưu trong Value Stack với kiểu là object Stack (xem như là truy cập trực tiếp vào Action không cần chỉ định đối tượng) và có thể truy cập thuộc tính trực tiếp của Action (Các giá trị trùng tên nhau thì giá trị cao nhất trong stack được truy cập). Khi truy cập các giá trị này thì không cần phải dùng ký hiệu gì cả</a:t>
            </a:r>
          </a:p>
          <a:p>
            <a:pPr marL="342900" indent="-342900">
              <a:buClr>
                <a:schemeClr val="tx2"/>
              </a:buClr>
              <a:buFont typeface="Arial" panose="020B0604020202020204" pitchFamily="34" charset="0"/>
              <a:buChar char="•"/>
            </a:pPr>
            <a:r>
              <a:rPr lang="vi-VN" sz="1800">
                <a:solidFill>
                  <a:schemeClr val="tx2"/>
                </a:solidFill>
              </a:rPr>
              <a:t>Các thành phần attribute hay scope, hay các đối tượng khác trong servlet container sẽ được đưa thành context object (hay context map). Do đó, muốn truy cập những đối tượng này cần xác định cụ thể tầm vực với ký hiệu dấu # ở trước</a:t>
            </a:r>
            <a:endParaRPr lang="en-US" sz="1800">
              <a:solidFill>
                <a:schemeClr val="tx2"/>
              </a:solidFill>
            </a:endParaRPr>
          </a:p>
        </p:txBody>
      </p:sp>
    </p:spTree>
    <p:extLst>
      <p:ext uri="{BB962C8B-B14F-4D97-AF65-F5344CB8AC3E}">
        <p14:creationId xmlns:p14="http://schemas.microsoft.com/office/powerpoint/2010/main" val="837989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ActionContext</a:t>
            </a:r>
          </a:p>
        </p:txBody>
      </p:sp>
      <p:sp>
        <p:nvSpPr>
          <p:cNvPr id="2" name="TextBox 1">
            <a:extLst>
              <a:ext uri="{FF2B5EF4-FFF2-40B4-BE49-F238E27FC236}">
                <a16:creationId xmlns:a16="http://schemas.microsoft.com/office/drawing/2014/main" id="{3AC98DBC-947A-4CD3-AA35-BFB96DCEAB79}"/>
              </a:ext>
            </a:extLst>
          </p:cNvPr>
          <p:cNvSpPr txBox="1"/>
          <p:nvPr/>
        </p:nvSpPr>
        <p:spPr>
          <a:xfrm>
            <a:off x="660279" y="723602"/>
            <a:ext cx="7970973" cy="1754326"/>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vi-VN" sz="1800">
                <a:solidFill>
                  <a:schemeClr val="tx2"/>
                </a:solidFill>
              </a:rPr>
              <a:t>Vùng lưu trữ tổng để chứa tất cả dữ liệu liên quan đến request và nằm hoàn toàn trong trong ValueStacks</a:t>
            </a:r>
          </a:p>
          <a:p>
            <a:pPr marL="342900" indent="-342900">
              <a:buClr>
                <a:schemeClr val="tx2"/>
              </a:buClr>
              <a:buFont typeface="Arial" panose="020B0604020202020204" pitchFamily="34" charset="0"/>
              <a:buChar char="•"/>
            </a:pPr>
            <a:r>
              <a:rPr lang="vi-VN" sz="1800">
                <a:solidFill>
                  <a:schemeClr val="tx2"/>
                </a:solidFill>
              </a:rPr>
              <a:t>Khi dữ liệu được truyền đến container hay struts 2 framework thì interceptor params hỗ trợ trích xuất dữ liệu và đưa cặp name và value của parameter vào ValueStack</a:t>
            </a:r>
            <a:endParaRPr lang="en-US" sz="1800">
              <a:solidFill>
                <a:schemeClr val="tx2"/>
              </a:solidFill>
            </a:endParaRPr>
          </a:p>
          <a:p>
            <a:pPr marL="342900" indent="-342900">
              <a:buClr>
                <a:schemeClr val="tx2"/>
              </a:buClr>
              <a:buFont typeface="Arial" panose="020B0604020202020204" pitchFamily="34" charset="0"/>
              <a:buChar char="•"/>
            </a:pPr>
            <a:r>
              <a:rPr lang="en-US" sz="1800">
                <a:solidFill>
                  <a:schemeClr val="tx2"/>
                </a:solidFill>
              </a:rPr>
              <a:t>Ví dụ:</a:t>
            </a:r>
          </a:p>
        </p:txBody>
      </p:sp>
      <p:pic>
        <p:nvPicPr>
          <p:cNvPr id="1026" name="Picture 2">
            <a:extLst>
              <a:ext uri="{FF2B5EF4-FFF2-40B4-BE49-F238E27FC236}">
                <a16:creationId xmlns:a16="http://schemas.microsoft.com/office/drawing/2014/main" id="{61602F2F-3B47-4946-B1EE-E6A37F64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707" y="2194107"/>
            <a:ext cx="4589093" cy="26855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E29A7B-F83E-4235-B340-0A7A0CAA2AE6}"/>
              </a:ext>
            </a:extLst>
          </p:cNvPr>
          <p:cNvSpPr txBox="1"/>
          <p:nvPr/>
        </p:nvSpPr>
        <p:spPr>
          <a:xfrm>
            <a:off x="6503349" y="2288111"/>
            <a:ext cx="2418460" cy="1569660"/>
          </a:xfrm>
          <a:prstGeom prst="rect">
            <a:avLst/>
          </a:prstGeom>
          <a:noFill/>
        </p:spPr>
        <p:txBody>
          <a:bodyPr wrap="square" rtlCol="0">
            <a:spAutoFit/>
          </a:bodyPr>
          <a:lstStyle/>
          <a:p>
            <a:r>
              <a:rPr lang="en-US" sz="1600">
                <a:solidFill>
                  <a:schemeClr val="tx2"/>
                </a:solidFill>
              </a:rPr>
              <a:t> - </a:t>
            </a:r>
            <a:r>
              <a:rPr lang="vi-VN" sz="1600">
                <a:solidFill>
                  <a:schemeClr val="tx2"/>
                </a:solidFill>
              </a:rPr>
              <a:t>Do vậy, để truy cập vào ValueStacks của các đối tượng thuộc context Object, chúng ta phải truy xuất thông qua ActionContext</a:t>
            </a:r>
            <a:endParaRPr lang="en-US" sz="1600">
              <a:solidFill>
                <a:schemeClr val="tx2"/>
              </a:solidFill>
            </a:endParaRPr>
          </a:p>
        </p:txBody>
      </p:sp>
    </p:spTree>
    <p:extLst>
      <p:ext uri="{BB962C8B-B14F-4D97-AF65-F5344CB8AC3E}">
        <p14:creationId xmlns:p14="http://schemas.microsoft.com/office/powerpoint/2010/main" val="4268907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OGNL</a:t>
            </a:r>
          </a:p>
        </p:txBody>
      </p:sp>
      <p:sp>
        <p:nvSpPr>
          <p:cNvPr id="2" name="TextBox 1">
            <a:extLst>
              <a:ext uri="{FF2B5EF4-FFF2-40B4-BE49-F238E27FC236}">
                <a16:creationId xmlns:a16="http://schemas.microsoft.com/office/drawing/2014/main" id="{3AC98DBC-947A-4CD3-AA35-BFB96DCEAB79}"/>
              </a:ext>
            </a:extLst>
          </p:cNvPr>
          <p:cNvSpPr txBox="1"/>
          <p:nvPr/>
        </p:nvSpPr>
        <p:spPr>
          <a:xfrm>
            <a:off x="719900" y="752161"/>
            <a:ext cx="7970973" cy="4253537"/>
          </a:xfrm>
          <a:prstGeom prst="rect">
            <a:avLst/>
          </a:prstGeom>
          <a:noFill/>
        </p:spPr>
        <p:txBody>
          <a:bodyPr wrap="square" rtlCol="0">
            <a:spAutoFit/>
          </a:bodyPr>
          <a:lstStyle/>
          <a:p>
            <a:pPr marL="342900" indent="-342900">
              <a:lnSpc>
                <a:spcPct val="150000"/>
              </a:lnSpc>
              <a:buClr>
                <a:schemeClr val="tx2"/>
              </a:buClr>
              <a:buFont typeface="Arial" panose="020B0604020202020204" pitchFamily="34" charset="0"/>
              <a:buChar char="•"/>
            </a:pPr>
            <a:r>
              <a:rPr lang="vi-VN">
                <a:solidFill>
                  <a:schemeClr val="tx2"/>
                </a:solidFill>
              </a:rPr>
              <a:t>Viết tắt của Object Graph Navigation Language </a:t>
            </a:r>
          </a:p>
          <a:p>
            <a:pPr marL="342900" indent="-342900">
              <a:lnSpc>
                <a:spcPct val="150000"/>
              </a:lnSpc>
              <a:buClr>
                <a:schemeClr val="tx2"/>
              </a:buClr>
              <a:buFont typeface="Arial" panose="020B0604020202020204" pitchFamily="34" charset="0"/>
              <a:buChar char="•"/>
            </a:pPr>
            <a:r>
              <a:rPr lang="vi-VN">
                <a:solidFill>
                  <a:schemeClr val="tx2"/>
                </a:solidFill>
              </a:rPr>
              <a:t>Hỗ trợ tương tự như EL của JSP nhưng cho phép truy cập ValueStack thay đổi giá trị trong ValueStack lẫn trong JavaBean (EL chỉ cho phép truy cập không cho thay đổi)</a:t>
            </a:r>
          </a:p>
          <a:p>
            <a:pPr marL="342900" indent="-342900">
              <a:lnSpc>
                <a:spcPct val="150000"/>
              </a:lnSpc>
              <a:buClr>
                <a:schemeClr val="tx2"/>
              </a:buClr>
              <a:buFont typeface="Arial" panose="020B0604020202020204" pitchFamily="34" charset="0"/>
              <a:buChar char="•"/>
            </a:pPr>
            <a:r>
              <a:rPr lang="vi-VN">
                <a:solidFill>
                  <a:schemeClr val="tx2"/>
                </a:solidFill>
              </a:rPr>
              <a:t>Loại dữ liệu của OGNL thường là Map.</a:t>
            </a:r>
          </a:p>
          <a:p>
            <a:pPr marL="342900" indent="-342900">
              <a:lnSpc>
                <a:spcPct val="150000"/>
              </a:lnSpc>
              <a:buClr>
                <a:schemeClr val="tx2"/>
              </a:buClr>
              <a:buFont typeface="Arial" panose="020B0604020202020204" pitchFamily="34" charset="0"/>
              <a:buChar char="•"/>
            </a:pPr>
            <a:r>
              <a:rPr lang="vi-VN">
                <a:solidFill>
                  <a:schemeClr val="tx2"/>
                </a:solidFill>
              </a:rPr>
              <a:t>Trong expression, chúng ta có thể truy cập trực tiếp thành phần dùng OGNL mà không cần phải có ký hiệu đặc biệt gì cả, đơn giản rất nhiều so với EL. Lưu ý, các thành phần này phải nằm trong context mặc định của ứng dụng như root. Trong Struts2, context cao nhất là ActionContext hay các object được tạo từ JavaBeans.</a:t>
            </a:r>
          </a:p>
          <a:p>
            <a:pPr marL="342900" indent="-342900">
              <a:lnSpc>
                <a:spcPct val="150000"/>
              </a:lnSpc>
              <a:buClr>
                <a:schemeClr val="tx2"/>
              </a:buClr>
              <a:buFont typeface="Arial" panose="020B0604020202020204" pitchFamily="34" charset="0"/>
              <a:buChar char="•"/>
            </a:pPr>
            <a:r>
              <a:rPr lang="vi-VN">
                <a:solidFill>
                  <a:schemeClr val="tx2"/>
                </a:solidFill>
              </a:rPr>
              <a:t>Để reference đến thành phần object bên trong hay khác root, chúng ta phải dùng dấu #. Ví dụ như để truy cập thuộc tính USER trong session, chúng ta phải truy cập #session.USER</a:t>
            </a:r>
          </a:p>
          <a:p>
            <a:pPr marL="342900" indent="-342900">
              <a:lnSpc>
                <a:spcPct val="150000"/>
              </a:lnSpc>
              <a:buClr>
                <a:schemeClr val="tx2"/>
              </a:buClr>
              <a:buFont typeface="Arial" panose="020B0604020202020204" pitchFamily="34" charset="0"/>
              <a:buChar char="•"/>
            </a:pPr>
            <a:r>
              <a:rPr lang="vi-VN">
                <a:solidFill>
                  <a:schemeClr val="tx2"/>
                </a:solidFill>
              </a:rPr>
              <a:t>Để định trị giá trị 1 cách chính xác, chúng ta dùng cú pháp %{} thay cho ${} trong EL. Đối với thành phần trong JavaBean chúng ta có thể ghi trực tiếp tên thuộc tính mà không cần cú pháp nêu trên</a:t>
            </a:r>
            <a:endParaRPr lang="en-US">
              <a:solidFill>
                <a:schemeClr val="tx2"/>
              </a:solidFill>
            </a:endParaRPr>
          </a:p>
        </p:txBody>
      </p:sp>
    </p:spTree>
    <p:extLst>
      <p:ext uri="{BB962C8B-B14F-4D97-AF65-F5344CB8AC3E}">
        <p14:creationId xmlns:p14="http://schemas.microsoft.com/office/powerpoint/2010/main" val="287232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Truy cập HttpServletRequest</a:t>
            </a:r>
          </a:p>
        </p:txBody>
      </p:sp>
      <p:sp>
        <p:nvSpPr>
          <p:cNvPr id="2" name="TextBox 1">
            <a:extLst>
              <a:ext uri="{FF2B5EF4-FFF2-40B4-BE49-F238E27FC236}">
                <a16:creationId xmlns:a16="http://schemas.microsoft.com/office/drawing/2014/main" id="{3AC98DBC-947A-4CD3-AA35-BFB96DCEAB79}"/>
              </a:ext>
            </a:extLst>
          </p:cNvPr>
          <p:cNvSpPr txBox="1"/>
          <p:nvPr/>
        </p:nvSpPr>
        <p:spPr>
          <a:xfrm>
            <a:off x="720100" y="974351"/>
            <a:ext cx="7970973" cy="3370666"/>
          </a:xfrm>
          <a:prstGeom prst="rect">
            <a:avLst/>
          </a:prstGeom>
          <a:noFill/>
        </p:spPr>
        <p:txBody>
          <a:bodyPr wrap="square" rtlCol="0">
            <a:spAutoFit/>
          </a:bodyPr>
          <a:lstStyle/>
          <a:p>
            <a:pPr marL="342900" indent="-342900">
              <a:lnSpc>
                <a:spcPct val="150000"/>
              </a:lnSpc>
              <a:buClr>
                <a:schemeClr val="tx2"/>
              </a:buClr>
              <a:buFont typeface="Arial" panose="020B0604020202020204" pitchFamily="34" charset="0"/>
              <a:buChar char="•"/>
            </a:pPr>
            <a:r>
              <a:rPr lang="vi-VN" sz="1600">
                <a:solidFill>
                  <a:schemeClr val="tx2"/>
                </a:solidFill>
              </a:rPr>
              <a:t>Chúng ta có 02 cách: truy cập từ ActionContext hay implement class với ServletRequestAware</a:t>
            </a:r>
          </a:p>
          <a:p>
            <a:pPr lvl="4">
              <a:lnSpc>
                <a:spcPct val="150000"/>
              </a:lnSpc>
              <a:buClr>
                <a:schemeClr val="tx2"/>
              </a:buClr>
            </a:pPr>
            <a:r>
              <a:rPr lang="en-US" sz="1600">
                <a:solidFill>
                  <a:schemeClr val="tx2"/>
                </a:solidFill>
              </a:rPr>
              <a:t>        </a:t>
            </a:r>
            <a:r>
              <a:rPr lang="vi-VN" sz="1600">
                <a:solidFill>
                  <a:schemeClr val="tx2"/>
                </a:solidFill>
              </a:rPr>
              <a:t>Để truy cập từ ActionContext trong code Java</a:t>
            </a:r>
          </a:p>
          <a:p>
            <a:pPr>
              <a:lnSpc>
                <a:spcPct val="150000"/>
              </a:lnSpc>
              <a:buClr>
                <a:schemeClr val="tx2"/>
              </a:buClr>
            </a:pPr>
            <a:r>
              <a:rPr lang="en-US" sz="1600">
                <a:solidFill>
                  <a:schemeClr val="tx2"/>
                </a:solidFill>
              </a:rPr>
              <a:t>	</a:t>
            </a:r>
            <a:r>
              <a:rPr lang="vi-VN" sz="1600">
                <a:solidFill>
                  <a:schemeClr val="tx2"/>
                </a:solidFill>
              </a:rPr>
              <a:t>HttpServletRequest request = ServletActionContext.getRequest();</a:t>
            </a:r>
          </a:p>
          <a:p>
            <a:pPr marL="342900" indent="-342900">
              <a:lnSpc>
                <a:spcPct val="150000"/>
              </a:lnSpc>
              <a:buClr>
                <a:schemeClr val="tx2"/>
              </a:buClr>
              <a:buFont typeface="Arial" panose="020B0604020202020204" pitchFamily="34" charset="0"/>
              <a:buChar char="•"/>
            </a:pPr>
            <a:endParaRPr lang="vi-VN" sz="1600">
              <a:solidFill>
                <a:schemeClr val="tx2"/>
              </a:solidFill>
            </a:endParaRPr>
          </a:p>
          <a:p>
            <a:pPr marL="342900" indent="-342900">
              <a:lnSpc>
                <a:spcPct val="150000"/>
              </a:lnSpc>
              <a:buClr>
                <a:schemeClr val="tx2"/>
              </a:buClr>
              <a:buFont typeface="Arial" panose="020B0604020202020204" pitchFamily="34" charset="0"/>
              <a:buChar char="•"/>
            </a:pPr>
            <a:r>
              <a:rPr lang="vi-VN" sz="1600">
                <a:solidFill>
                  <a:schemeClr val="tx2"/>
                </a:solidFill>
              </a:rPr>
              <a:t>Implement class action với ServletRequestAware, chúng ta</a:t>
            </a:r>
          </a:p>
          <a:p>
            <a:pPr>
              <a:lnSpc>
                <a:spcPct val="150000"/>
              </a:lnSpc>
              <a:buClr>
                <a:schemeClr val="tx2"/>
              </a:buClr>
            </a:pPr>
            <a:r>
              <a:rPr lang="en-US" sz="1600">
                <a:solidFill>
                  <a:schemeClr val="tx2"/>
                </a:solidFill>
              </a:rPr>
              <a:t>	- </a:t>
            </a:r>
            <a:r>
              <a:rPr lang="vi-VN" sz="1600">
                <a:solidFill>
                  <a:schemeClr val="tx2"/>
                </a:solidFill>
              </a:rPr>
              <a:t>Khai báo biến HttpServletRequest request;</a:t>
            </a:r>
          </a:p>
          <a:p>
            <a:pPr>
              <a:lnSpc>
                <a:spcPct val="150000"/>
              </a:lnSpc>
              <a:buClr>
                <a:schemeClr val="tx2"/>
              </a:buClr>
            </a:pPr>
            <a:r>
              <a:rPr lang="en-US" sz="1600">
                <a:solidFill>
                  <a:schemeClr val="tx2"/>
                </a:solidFill>
              </a:rPr>
              <a:t>	   </a:t>
            </a:r>
            <a:r>
              <a:rPr lang="vi-VN" sz="1600">
                <a:solidFill>
                  <a:schemeClr val="tx2"/>
                </a:solidFill>
              </a:rPr>
              <a:t>public HttpServletRequest getServletRequest() { return this.request; }</a:t>
            </a:r>
          </a:p>
          <a:p>
            <a:pPr>
              <a:lnSpc>
                <a:spcPct val="150000"/>
              </a:lnSpc>
              <a:buClr>
                <a:schemeClr val="tx2"/>
              </a:buClr>
            </a:pPr>
            <a:r>
              <a:rPr lang="en-US" sz="1600">
                <a:solidFill>
                  <a:schemeClr val="tx2"/>
                </a:solidFill>
              </a:rPr>
              <a:t>	- </a:t>
            </a:r>
            <a:r>
              <a:rPr lang="vi-VN" sz="1600">
                <a:solidFill>
                  <a:schemeClr val="tx2"/>
                </a:solidFill>
              </a:rPr>
              <a:t>Gọi hàm getServletRequest khi cần truy cập request</a:t>
            </a:r>
            <a:endParaRPr lang="en-US" sz="1600">
              <a:solidFill>
                <a:schemeClr val="tx2"/>
              </a:solidFill>
            </a:endParaRPr>
          </a:p>
        </p:txBody>
      </p:sp>
    </p:spTree>
    <p:extLst>
      <p:ext uri="{BB962C8B-B14F-4D97-AF65-F5344CB8AC3E}">
        <p14:creationId xmlns:p14="http://schemas.microsoft.com/office/powerpoint/2010/main" val="3500209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720100" y="0"/>
            <a:ext cx="7704000" cy="572700"/>
          </a:xfrm>
        </p:spPr>
        <p:txBody>
          <a:bodyPr/>
          <a:lstStyle/>
          <a:p>
            <a:r>
              <a:rPr lang="en-US"/>
              <a:t>Truy cập HttpSession</a:t>
            </a:r>
          </a:p>
        </p:txBody>
      </p:sp>
      <p:sp>
        <p:nvSpPr>
          <p:cNvPr id="2" name="TextBox 1">
            <a:extLst>
              <a:ext uri="{FF2B5EF4-FFF2-40B4-BE49-F238E27FC236}">
                <a16:creationId xmlns:a16="http://schemas.microsoft.com/office/drawing/2014/main" id="{3AC98DBC-947A-4CD3-AA35-BFB96DCEAB79}"/>
              </a:ext>
            </a:extLst>
          </p:cNvPr>
          <p:cNvSpPr txBox="1"/>
          <p:nvPr/>
        </p:nvSpPr>
        <p:spPr>
          <a:xfrm>
            <a:off x="719900" y="752161"/>
            <a:ext cx="7970973" cy="3370666"/>
          </a:xfrm>
          <a:prstGeom prst="rect">
            <a:avLst/>
          </a:prstGeom>
          <a:noFill/>
        </p:spPr>
        <p:txBody>
          <a:bodyPr wrap="square" rtlCol="0">
            <a:spAutoFit/>
          </a:bodyPr>
          <a:lstStyle/>
          <a:p>
            <a:pPr marL="342900" indent="-342900">
              <a:lnSpc>
                <a:spcPct val="150000"/>
              </a:lnSpc>
              <a:buClr>
                <a:schemeClr val="tx2"/>
              </a:buClr>
              <a:buFont typeface="Arial" panose="020B0604020202020204" pitchFamily="34" charset="0"/>
              <a:buChar char="•"/>
            </a:pPr>
            <a:r>
              <a:rPr lang="vi-VN" sz="1600">
                <a:solidFill>
                  <a:schemeClr val="tx2"/>
                </a:solidFill>
              </a:rPr>
              <a:t>Chúng ta có 02 cách: truy cập từ ActionContext hay implement class với SessionAware</a:t>
            </a:r>
            <a:r>
              <a:rPr lang="en-US" sz="1600">
                <a:solidFill>
                  <a:schemeClr val="tx2"/>
                </a:solidFill>
              </a:rPr>
              <a:t>       </a:t>
            </a:r>
          </a:p>
          <a:p>
            <a:pPr>
              <a:lnSpc>
                <a:spcPct val="150000"/>
              </a:lnSpc>
              <a:buClr>
                <a:schemeClr val="tx2"/>
              </a:buClr>
            </a:pPr>
            <a:r>
              <a:rPr lang="en-US" sz="1600">
                <a:solidFill>
                  <a:schemeClr val="tx2"/>
                </a:solidFill>
              </a:rPr>
              <a:t>	 </a:t>
            </a:r>
            <a:r>
              <a:rPr lang="vi-VN" sz="1600">
                <a:solidFill>
                  <a:schemeClr val="tx2"/>
                </a:solidFill>
              </a:rPr>
              <a:t>Để truy cập từ ActionContext trong code Java</a:t>
            </a:r>
          </a:p>
          <a:p>
            <a:pPr>
              <a:lnSpc>
                <a:spcPct val="150000"/>
              </a:lnSpc>
              <a:buClr>
                <a:schemeClr val="tx2"/>
              </a:buClr>
            </a:pPr>
            <a:r>
              <a:rPr lang="en-US" sz="1600">
                <a:solidFill>
                  <a:schemeClr val="tx2"/>
                </a:solidFill>
              </a:rPr>
              <a:t>	</a:t>
            </a:r>
            <a:r>
              <a:rPr lang="fr-FR" sz="1600">
                <a:solidFill>
                  <a:schemeClr val="tx2"/>
                </a:solidFill>
              </a:rPr>
              <a:t>Map attibutes = ActionContext.getContext().getSession();</a:t>
            </a:r>
            <a:endParaRPr lang="vi-VN" sz="1600">
              <a:solidFill>
                <a:schemeClr val="tx2"/>
              </a:solidFill>
            </a:endParaRPr>
          </a:p>
          <a:p>
            <a:pPr marL="342900" indent="-342900">
              <a:lnSpc>
                <a:spcPct val="150000"/>
              </a:lnSpc>
              <a:buClr>
                <a:schemeClr val="tx2"/>
              </a:buClr>
              <a:buFont typeface="Arial" panose="020B0604020202020204" pitchFamily="34" charset="0"/>
              <a:buChar char="•"/>
            </a:pPr>
            <a:endParaRPr lang="vi-VN" sz="1600">
              <a:solidFill>
                <a:schemeClr val="tx2"/>
              </a:solidFill>
            </a:endParaRPr>
          </a:p>
          <a:p>
            <a:pPr marL="342900" indent="-342900">
              <a:lnSpc>
                <a:spcPct val="150000"/>
              </a:lnSpc>
              <a:buClr>
                <a:schemeClr val="tx2"/>
              </a:buClr>
              <a:buFont typeface="Arial" panose="020B0604020202020204" pitchFamily="34" charset="0"/>
              <a:buChar char="•"/>
            </a:pPr>
            <a:r>
              <a:rPr lang="vi-VN" sz="1600">
                <a:solidFill>
                  <a:schemeClr val="tx2"/>
                </a:solidFill>
              </a:rPr>
              <a:t>Implement class action với SessionAware, chúng ta</a:t>
            </a:r>
            <a:endParaRPr lang="en-US" sz="1600">
              <a:solidFill>
                <a:schemeClr val="tx2"/>
              </a:solidFill>
            </a:endParaRPr>
          </a:p>
          <a:p>
            <a:pPr>
              <a:lnSpc>
                <a:spcPct val="150000"/>
              </a:lnSpc>
              <a:buClr>
                <a:schemeClr val="tx2"/>
              </a:buClr>
            </a:pPr>
            <a:r>
              <a:rPr lang="en-US" sz="1600">
                <a:solidFill>
                  <a:schemeClr val="tx2"/>
                </a:solidFill>
              </a:rPr>
              <a:t>	- </a:t>
            </a:r>
            <a:r>
              <a:rPr lang="vi-VN" sz="1600">
                <a:solidFill>
                  <a:schemeClr val="tx2"/>
                </a:solidFill>
              </a:rPr>
              <a:t>Khai báo biến Map session;</a:t>
            </a:r>
            <a:endParaRPr lang="en-US" sz="1600">
              <a:solidFill>
                <a:schemeClr val="tx2"/>
              </a:solidFill>
            </a:endParaRPr>
          </a:p>
          <a:p>
            <a:pPr>
              <a:lnSpc>
                <a:spcPct val="150000"/>
              </a:lnSpc>
              <a:buClr>
                <a:schemeClr val="tx2"/>
              </a:buClr>
            </a:pPr>
            <a:r>
              <a:rPr lang="en-US" sz="1600">
                <a:solidFill>
                  <a:schemeClr val="tx2"/>
                </a:solidFill>
              </a:rPr>
              <a:t>	   </a:t>
            </a:r>
            <a:r>
              <a:rPr lang="vi-VN" sz="1600">
                <a:solidFill>
                  <a:schemeClr val="tx2"/>
                </a:solidFill>
              </a:rPr>
              <a:t>Public Map getSession() { return this.session; }</a:t>
            </a:r>
          </a:p>
          <a:p>
            <a:pPr>
              <a:lnSpc>
                <a:spcPct val="150000"/>
              </a:lnSpc>
              <a:buClr>
                <a:schemeClr val="tx2"/>
              </a:buClr>
            </a:pPr>
            <a:r>
              <a:rPr lang="en-US" sz="1600">
                <a:solidFill>
                  <a:schemeClr val="tx2"/>
                </a:solidFill>
              </a:rPr>
              <a:t>	- </a:t>
            </a:r>
            <a:r>
              <a:rPr lang="vi-VN" sz="1600">
                <a:solidFill>
                  <a:schemeClr val="tx2"/>
                </a:solidFill>
              </a:rPr>
              <a:t>Gọi hàm getSession khi cần truy cập request</a:t>
            </a:r>
            <a:endParaRPr lang="en-US" sz="1600">
              <a:solidFill>
                <a:schemeClr val="tx2"/>
              </a:solidFill>
            </a:endParaRPr>
          </a:p>
        </p:txBody>
      </p:sp>
    </p:spTree>
    <p:extLst>
      <p:ext uri="{BB962C8B-B14F-4D97-AF65-F5344CB8AC3E}">
        <p14:creationId xmlns:p14="http://schemas.microsoft.com/office/powerpoint/2010/main" val="399619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082675" y="1418590"/>
            <a:ext cx="6978650" cy="2306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600">
                <a:latin typeface="Calibri" panose="020F0502020204030204" charset="0"/>
                <a:cs typeface="Calibri" panose="020F0502020204030204" charset="0"/>
                <a:sym typeface="+mn-ea"/>
              </a:rPr>
              <a:t>Struts 2 </a:t>
            </a:r>
            <a:br>
              <a:rPr lang="en-US" altLang="en-GB" sz="6600">
                <a:latin typeface="Calibri" panose="020F0502020204030204" charset="0"/>
                <a:cs typeface="Calibri" panose="020F0502020204030204" charset="0"/>
                <a:sym typeface="+mn-ea"/>
              </a:rPr>
            </a:br>
            <a:r>
              <a:rPr lang="en-US" altLang="en-GB" sz="6600">
                <a:latin typeface="Calibri" panose="020F0502020204030204" charset="0"/>
                <a:cs typeface="Calibri" panose="020F0502020204030204" charset="0"/>
                <a:sym typeface="+mn-ea"/>
              </a:rPr>
              <a:t>(Annotation)</a:t>
            </a:r>
          </a:p>
        </p:txBody>
      </p:sp>
    </p:spTree>
    <p:extLst>
      <p:ext uri="{BB962C8B-B14F-4D97-AF65-F5344CB8AC3E}">
        <p14:creationId xmlns:p14="http://schemas.microsoft.com/office/powerpoint/2010/main" val="3504326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0" y="99628"/>
            <a:ext cx="9144000" cy="1173696"/>
          </a:xfrm>
        </p:spPr>
        <p:txBody>
          <a:bodyPr/>
          <a:lstStyle/>
          <a:p>
            <a:r>
              <a:rPr lang="en-US"/>
              <a:t>Khái niệm về sử dụng annotation trong Struts2 Framework</a:t>
            </a:r>
          </a:p>
        </p:txBody>
      </p:sp>
      <p:sp>
        <p:nvSpPr>
          <p:cNvPr id="4" name="TextBox 3">
            <a:extLst>
              <a:ext uri="{FF2B5EF4-FFF2-40B4-BE49-F238E27FC236}">
                <a16:creationId xmlns:a16="http://schemas.microsoft.com/office/drawing/2014/main" id="{57ADE7E2-4304-4087-8F32-C46B532847C5}"/>
              </a:ext>
            </a:extLst>
          </p:cNvPr>
          <p:cNvSpPr txBox="1"/>
          <p:nvPr/>
        </p:nvSpPr>
        <p:spPr>
          <a:xfrm>
            <a:off x="1281869" y="1273324"/>
            <a:ext cx="6503350" cy="3284041"/>
          </a:xfrm>
          <a:prstGeom prst="rect">
            <a:avLst/>
          </a:prstGeom>
          <a:noFill/>
        </p:spPr>
        <p:txBody>
          <a:bodyPr wrap="square" rtlCol="0">
            <a:spAutoFit/>
          </a:bodyPr>
          <a:lstStyle/>
          <a:p>
            <a:pPr marL="285750" marR="0" indent="-285750" algn="just">
              <a:lnSpc>
                <a:spcPct val="150000"/>
              </a:lnSpc>
              <a:spcBef>
                <a:spcPts val="0"/>
              </a:spcBef>
              <a:buClr>
                <a:schemeClr val="tx2"/>
              </a:buClr>
              <a:buFont typeface="Arial" panose="020B0604020202020204" pitchFamily="34" charset="0"/>
              <a:buChar char="•"/>
            </a:pPr>
            <a:r>
              <a:rPr lang="vi-VN" sz="1800" b="0" i="0">
                <a:solidFill>
                  <a:schemeClr val="tx2"/>
                </a:solidFill>
                <a:effectLst/>
                <a:latin typeface="Times New Roman" panose="02020603050405020304" pitchFamily="18" charset="0"/>
              </a:rPr>
              <a:t>Annotation giúp người lập trình đơn giản hóa việc lập trình bằng cách khai báo trực tiếp trong code mà không cần cấu hình quá chi tiết trong các tập tin cấu hình sử dụng với xml – khá phức tập</a:t>
            </a:r>
          </a:p>
          <a:p>
            <a:pPr marL="285750" marR="0" indent="-285750" algn="just">
              <a:lnSpc>
                <a:spcPct val="150000"/>
              </a:lnSpc>
              <a:spcBef>
                <a:spcPts val="0"/>
              </a:spcBef>
              <a:buClr>
                <a:schemeClr val="tx2"/>
              </a:buClr>
              <a:buFont typeface="Arial" panose="020B0604020202020204" pitchFamily="34" charset="0"/>
              <a:buChar char="•"/>
            </a:pPr>
            <a:r>
              <a:rPr lang="vi-VN" sz="1800" b="0" i="0">
                <a:solidFill>
                  <a:schemeClr val="tx2"/>
                </a:solidFill>
                <a:effectLst/>
                <a:latin typeface="Times New Roman" panose="02020603050405020304" pitchFamily="18" charset="0"/>
              </a:rPr>
              <a:t>Để chuyển hướng cho container xác định việc sử dụng annotation thay vì sử dụng tập tin cấu hình struts.xml thì chúng ta phải khai báo trong web deployment descriptors là web.xml để xác định chúng ta sử dụng annotation</a:t>
            </a:r>
          </a:p>
          <a:p>
            <a:pPr>
              <a:lnSpc>
                <a:spcPct val="150000"/>
              </a:lnSpc>
            </a:pPr>
            <a:endParaRPr lang="en-US">
              <a:solidFill>
                <a:schemeClr val="tx2"/>
              </a:solidFill>
            </a:endParaRPr>
          </a:p>
        </p:txBody>
      </p:sp>
    </p:spTree>
    <p:extLst>
      <p:ext uri="{BB962C8B-B14F-4D97-AF65-F5344CB8AC3E}">
        <p14:creationId xmlns:p14="http://schemas.microsoft.com/office/powerpoint/2010/main" val="160070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a:t>Struts là gì? </a:t>
            </a:r>
          </a:p>
        </p:txBody>
      </p:sp>
      <p:sp>
        <p:nvSpPr>
          <p:cNvPr id="110" name="Google Shape;110;p25"/>
          <p:cNvSpPr txBox="1">
            <a:spLocks noGrp="1"/>
          </p:cNvSpPr>
          <p:nvPr>
            <p:ph type="body" idx="1"/>
          </p:nvPr>
        </p:nvSpPr>
        <p:spPr>
          <a:xfrm>
            <a:off x="720090" y="987425"/>
            <a:ext cx="7703820" cy="401701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altLang="en-GB" sz="1400">
                <a:solidFill>
                  <a:schemeClr val="lt2"/>
                </a:solidFill>
                <a:latin typeface="Calibri Light" panose="020F0302020204030204" charset="0"/>
                <a:cs typeface="Calibri Light" panose="020F0302020204030204" charset="0"/>
              </a:rPr>
              <a:t>   </a:t>
            </a:r>
            <a:r>
              <a:rPr lang="en-GB" sz="1400">
                <a:solidFill>
                  <a:schemeClr val="lt2"/>
                </a:solidFill>
                <a:latin typeface="Calibri Light" panose="020F0302020204030204" charset="0"/>
                <a:cs typeface="Calibri Light" panose="020F0302020204030204" charset="0"/>
              </a:rPr>
              <a:t>Struts là một framework mã nguồn mở</a:t>
            </a:r>
            <a:r>
              <a:rPr lang="en-US" altLang="en-GB" sz="1400">
                <a:solidFill>
                  <a:schemeClr val="lt2"/>
                </a:solidFill>
                <a:latin typeface="Calibri Light" panose="020F0302020204030204" charset="0"/>
                <a:cs typeface="Calibri Light" panose="020F0302020204030204" charset="0"/>
              </a:rPr>
              <a:t> cho việc phát triển các ứng dụng web bằng J2EE. </a:t>
            </a:r>
            <a:r>
              <a:rPr lang="en-GB" sz="1400">
                <a:solidFill>
                  <a:schemeClr val="lt2"/>
                </a:solidFill>
                <a:latin typeface="Calibri Light" panose="020F0302020204030204" charset="0"/>
                <a:cs typeface="Calibri Light" panose="020F0302020204030204" charset="0"/>
              </a:rPr>
              <a:t>Nó sử </a:t>
            </a:r>
            <a:r>
              <a:rPr lang="en-US" altLang="en-GB" sz="1400">
                <a:solidFill>
                  <a:schemeClr val="lt2"/>
                </a:solidFill>
                <a:latin typeface="Calibri Light" panose="020F0302020204030204" charset="0"/>
                <a:cs typeface="Calibri Light" panose="020F0302020204030204" charset="0"/>
              </a:rPr>
              <a:t>  </a:t>
            </a:r>
            <a:r>
              <a:rPr lang="en-GB" sz="1400">
                <a:solidFill>
                  <a:schemeClr val="lt2"/>
                </a:solidFill>
                <a:latin typeface="Calibri Light" panose="020F0302020204030204" charset="0"/>
                <a:cs typeface="Calibri Light" panose="020F0302020204030204" charset="0"/>
              </a:rPr>
              <a:t>dụng và mở rộng Java Servlet API để giúp cho các lập trình viên áp dụng kiến trúc MVC (Model-view-controller).</a:t>
            </a:r>
          </a:p>
          <a:p>
            <a:pPr marL="0" lvl="0" indent="0" algn="l" rtl="0">
              <a:lnSpc>
                <a:spcPct val="150000"/>
              </a:lnSpc>
              <a:spcBef>
                <a:spcPts val="0"/>
              </a:spcBef>
              <a:spcAft>
                <a:spcPts val="0"/>
              </a:spcAft>
              <a:buNone/>
            </a:pPr>
            <a:endParaRPr 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endParaRPr 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endParaRPr 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endParaRPr lang="en-GB" alt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endParaRPr lang="en-GB" alt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endParaRPr lang="en-GB" altLang="en-GB" sz="1400">
              <a:solidFill>
                <a:schemeClr val="lt2"/>
              </a:solidFill>
              <a:latin typeface="Calibri Light" panose="020F0302020204030204" charset="0"/>
              <a:cs typeface="Calibri Light" panose="020F0302020204030204" charset="0"/>
            </a:endParaRPr>
          </a:p>
          <a:p>
            <a:pPr marL="0" lvl="0" indent="0" algn="l" rtl="0">
              <a:lnSpc>
                <a:spcPct val="150000"/>
              </a:lnSpc>
              <a:spcBef>
                <a:spcPts val="0"/>
              </a:spcBef>
              <a:spcAft>
                <a:spcPts val="0"/>
              </a:spcAft>
              <a:buNone/>
            </a:pPr>
            <a:r>
              <a:rPr lang="en-US" altLang="en-GB" sz="1400">
                <a:solidFill>
                  <a:schemeClr val="lt2"/>
                </a:solidFill>
                <a:latin typeface="Calibri Light" panose="020F0302020204030204" charset="0"/>
                <a:cs typeface="Calibri Light" panose="020F0302020204030204" charset="0"/>
              </a:rPr>
              <a:t>   </a:t>
            </a:r>
            <a:r>
              <a:rPr lang="en-GB" sz="1400">
                <a:solidFill>
                  <a:schemeClr val="lt2"/>
                </a:solidFill>
                <a:latin typeface="Calibri Light" panose="020F0302020204030204" charset="0"/>
                <a:cs typeface="Calibri Light" panose="020F0302020204030204" charset="0"/>
              </a:rPr>
              <a:t>Mục đích của framework này là phát triển các ứng dụng web bằng cách sử dụng MVC Pattern và công nghệ J2EE đơn giản và dễ dàng thông qua việc cung cấp hàng loạt tiện ích và thư viện cho người dùng. </a:t>
            </a:r>
          </a:p>
          <a:p>
            <a:pPr marL="0" lvl="0" indent="0" algn="l" rtl="0">
              <a:lnSpc>
                <a:spcPct val="150000"/>
              </a:lnSpc>
              <a:spcBef>
                <a:spcPts val="0"/>
              </a:spcBef>
              <a:spcAft>
                <a:spcPts val="0"/>
              </a:spcAft>
              <a:buNone/>
            </a:pPr>
            <a:endParaRPr lang="en-GB" sz="1400">
              <a:solidFill>
                <a:schemeClr val="lt2"/>
              </a:solidFill>
              <a:latin typeface="Calibri Light" panose="020F0302020204030204" charset="0"/>
              <a:cs typeface="Calibri Light" panose="020F0302020204030204" charset="0"/>
            </a:endParaRPr>
          </a:p>
        </p:txBody>
      </p:sp>
      <p:pic>
        <p:nvPicPr>
          <p:cNvPr id="2" name="Picture 1"/>
          <p:cNvPicPr>
            <a:picLocks noChangeAspect="1"/>
          </p:cNvPicPr>
          <p:nvPr/>
        </p:nvPicPr>
        <p:blipFill>
          <a:blip r:embed="rId4"/>
          <a:stretch>
            <a:fillRect/>
          </a:stretch>
        </p:blipFill>
        <p:spPr>
          <a:xfrm>
            <a:off x="2226310" y="1923415"/>
            <a:ext cx="4690745" cy="22421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27F668-66C2-4128-A58A-106E06460D6E}"/>
              </a:ext>
            </a:extLst>
          </p:cNvPr>
          <p:cNvSpPr txBox="1"/>
          <p:nvPr/>
        </p:nvSpPr>
        <p:spPr>
          <a:xfrm>
            <a:off x="68366" y="606751"/>
            <a:ext cx="9075634" cy="3888244"/>
          </a:xfrm>
          <a:prstGeom prst="rect">
            <a:avLst/>
          </a:prstGeom>
          <a:noFill/>
        </p:spPr>
        <p:txBody>
          <a:bodyPr wrap="square" rtlCol="0">
            <a:spAutoFit/>
          </a:bodyPr>
          <a:lstStyle/>
          <a:p>
            <a:pPr marL="285750" marR="0" indent="-285750" algn="just">
              <a:spcBef>
                <a:spcPts val="0"/>
              </a:spcBef>
              <a:spcAft>
                <a:spcPts val="1000"/>
              </a:spcAft>
              <a:buClr>
                <a:schemeClr val="tx2"/>
              </a:buClr>
              <a:buFont typeface="Arial" panose="020B0604020202020204" pitchFamily="34" charset="0"/>
              <a:buChar char="•"/>
            </a:pPr>
            <a:r>
              <a:rPr lang="vi-VN" sz="1800" b="0" i="0">
                <a:solidFill>
                  <a:schemeClr val="tx2"/>
                </a:solidFill>
                <a:effectLst/>
                <a:latin typeface="Times New Roman" panose="02020603050405020304" pitchFamily="18" charset="0"/>
              </a:rPr>
              <a:t>Cú pháp bổ sung cho phần khai báo filter servlet trong web.xml như sau</a:t>
            </a:r>
            <a:r>
              <a:rPr lang="de-DE" sz="1800">
                <a:solidFill>
                  <a:schemeClr val="tx2"/>
                </a:solidFill>
                <a:latin typeface="Times New Roman" panose="02020603050405020304" pitchFamily="18" charset="0"/>
              </a:rPr>
              <a:t>: </a:t>
            </a:r>
          </a:p>
          <a:p>
            <a:pPr marL="0" marR="0" algn="just">
              <a:spcBef>
                <a:spcPts val="0"/>
              </a:spcBef>
              <a:spcAft>
                <a:spcPts val="1000"/>
              </a:spcAft>
            </a:pPr>
            <a:r>
              <a:rPr lang="de-DE" sz="1800" b="0" i="0">
                <a:solidFill>
                  <a:schemeClr val="tx2"/>
                </a:solidFill>
                <a:effectLst/>
                <a:latin typeface="Times New Roman" panose="02020603050405020304" pitchFamily="18" charset="0"/>
              </a:rPr>
              <a:t>&lt;filter&gt;</a:t>
            </a:r>
          </a:p>
          <a:p>
            <a:pPr marL="0" marR="0" algn="just">
              <a:spcBef>
                <a:spcPts val="0"/>
              </a:spcBef>
              <a:spcAft>
                <a:spcPts val="1000"/>
              </a:spcAft>
            </a:pPr>
            <a:r>
              <a:rPr lang="de-DE" sz="1800" b="0" i="0">
                <a:solidFill>
                  <a:schemeClr val="tx2"/>
                </a:solidFill>
                <a:effectLst/>
                <a:latin typeface="Times New Roman" panose="02020603050405020304" pitchFamily="18" charset="0"/>
              </a:rPr>
              <a:t>  &lt;filter-name&gt;struts2&lt;/filter-name&gt;</a:t>
            </a:r>
          </a:p>
          <a:p>
            <a:pPr marL="0" marR="0" algn="just">
              <a:spcBef>
                <a:spcPts val="0"/>
              </a:spcBef>
              <a:spcAft>
                <a:spcPts val="1000"/>
              </a:spcAft>
            </a:pPr>
            <a:r>
              <a:rPr lang="de-DE" sz="1800" b="0" i="0">
                <a:solidFill>
                  <a:schemeClr val="tx2"/>
                </a:solidFill>
                <a:effectLst/>
                <a:latin typeface="Times New Roman" panose="02020603050405020304" pitchFamily="18" charset="0"/>
              </a:rPr>
              <a:t>  &lt;filter-class&gt;org.apache.struts2.dispatcher.FilterDispatcher&lt;/filter-class&gt;</a:t>
            </a:r>
          </a:p>
          <a:p>
            <a:pPr marL="0" marR="0" algn="just">
              <a:spcBef>
                <a:spcPts val="0"/>
              </a:spcBef>
              <a:spcAft>
                <a:spcPts val="1000"/>
              </a:spcAft>
            </a:pPr>
            <a:r>
              <a:rPr lang="de-DE" sz="1800" b="0" i="0">
                <a:solidFill>
                  <a:schemeClr val="tx2"/>
                </a:solidFill>
                <a:effectLst/>
                <a:latin typeface="Times New Roman" panose="02020603050405020304" pitchFamily="18" charset="0"/>
              </a:rPr>
              <a:t>  </a:t>
            </a:r>
            <a:r>
              <a:rPr lang="de-DE" sz="1800" b="1" i="0">
                <a:solidFill>
                  <a:schemeClr val="tx2"/>
                </a:solidFill>
                <a:effectLst/>
                <a:latin typeface="Times New Roman" panose="02020603050405020304" pitchFamily="18" charset="0"/>
              </a:rPr>
              <a:t>&lt;init-param&gt;</a:t>
            </a:r>
            <a:endParaRPr lang="de-DE" sz="1800" b="0" i="0">
              <a:solidFill>
                <a:schemeClr val="tx2"/>
              </a:solidFill>
              <a:effectLst/>
              <a:latin typeface="Times New Roman" panose="02020603050405020304" pitchFamily="18" charset="0"/>
            </a:endParaRPr>
          </a:p>
          <a:p>
            <a:pPr marL="0" marR="0" algn="just">
              <a:spcBef>
                <a:spcPts val="0"/>
              </a:spcBef>
              <a:spcAft>
                <a:spcPts val="1000"/>
              </a:spcAft>
            </a:pPr>
            <a:r>
              <a:rPr lang="de-DE" sz="1800" b="1" i="0">
                <a:solidFill>
                  <a:schemeClr val="tx2"/>
                </a:solidFill>
                <a:effectLst/>
                <a:latin typeface="Times New Roman" panose="02020603050405020304" pitchFamily="18" charset="0"/>
              </a:rPr>
              <a:t>    &lt;param-name&gt;actionPackages&lt;/param-name&gt;</a:t>
            </a:r>
            <a:endParaRPr lang="de-DE" sz="1800" b="0" i="0">
              <a:solidFill>
                <a:schemeClr val="tx2"/>
              </a:solidFill>
              <a:effectLst/>
              <a:latin typeface="Times New Roman" panose="02020603050405020304" pitchFamily="18" charset="0"/>
            </a:endParaRPr>
          </a:p>
          <a:p>
            <a:pPr marL="0" marR="0" algn="just">
              <a:spcBef>
                <a:spcPts val="0"/>
              </a:spcBef>
              <a:spcAft>
                <a:spcPts val="1000"/>
              </a:spcAft>
            </a:pPr>
            <a:r>
              <a:rPr lang="de-DE" sz="1800" b="1" i="0">
                <a:solidFill>
                  <a:schemeClr val="tx2"/>
                </a:solidFill>
                <a:effectLst/>
                <a:latin typeface="Times New Roman" panose="02020603050405020304" pitchFamily="18" charset="0"/>
              </a:rPr>
              <a:t>    &lt;param-value&gt;tên các package chứa các action phân cách nhau bởi dấu ,&lt;/param-value&gt;</a:t>
            </a:r>
            <a:endParaRPr lang="de-DE" sz="1800" b="0" i="0">
              <a:solidFill>
                <a:schemeClr val="tx2"/>
              </a:solidFill>
              <a:effectLst/>
              <a:latin typeface="Times New Roman" panose="02020603050405020304" pitchFamily="18" charset="0"/>
            </a:endParaRPr>
          </a:p>
          <a:p>
            <a:pPr marL="0" marR="0" algn="just">
              <a:spcBef>
                <a:spcPts val="0"/>
              </a:spcBef>
              <a:spcAft>
                <a:spcPts val="1000"/>
              </a:spcAft>
            </a:pPr>
            <a:r>
              <a:rPr lang="de-DE" sz="1800" b="1" i="0">
                <a:solidFill>
                  <a:schemeClr val="tx2"/>
                </a:solidFill>
                <a:effectLst/>
                <a:latin typeface="Times New Roman" panose="02020603050405020304" pitchFamily="18" charset="0"/>
              </a:rPr>
              <a:t>  &lt;/init-param&gt;</a:t>
            </a:r>
            <a:endParaRPr lang="de-DE" sz="1800" b="0" i="0">
              <a:solidFill>
                <a:schemeClr val="tx2"/>
              </a:solidFill>
              <a:effectLst/>
              <a:latin typeface="Times New Roman" panose="02020603050405020304" pitchFamily="18" charset="0"/>
            </a:endParaRPr>
          </a:p>
          <a:p>
            <a:pPr marL="0" marR="0" algn="just">
              <a:spcBef>
                <a:spcPts val="0"/>
              </a:spcBef>
              <a:spcAft>
                <a:spcPts val="1000"/>
              </a:spcAft>
            </a:pPr>
            <a:r>
              <a:rPr lang="de-DE" sz="1800" b="0" i="0">
                <a:solidFill>
                  <a:schemeClr val="tx2"/>
                </a:solidFill>
                <a:effectLst/>
                <a:latin typeface="Times New Roman" panose="02020603050405020304" pitchFamily="18" charset="0"/>
              </a:rPr>
              <a:t>&lt;/filter&gt;</a:t>
            </a:r>
          </a:p>
        </p:txBody>
      </p:sp>
    </p:spTree>
    <p:extLst>
      <p:ext uri="{BB962C8B-B14F-4D97-AF65-F5344CB8AC3E}">
        <p14:creationId xmlns:p14="http://schemas.microsoft.com/office/powerpoint/2010/main" val="2761761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C6C6D0-50DE-430F-9060-D4A01A1ED72E}"/>
              </a:ext>
            </a:extLst>
          </p:cNvPr>
          <p:cNvSpPr>
            <a:spLocks noGrp="1"/>
          </p:cNvSpPr>
          <p:nvPr>
            <p:ph type="title"/>
          </p:nvPr>
        </p:nvSpPr>
        <p:spPr>
          <a:xfrm>
            <a:off x="0" y="99628"/>
            <a:ext cx="9144000" cy="669493"/>
          </a:xfrm>
        </p:spPr>
        <p:txBody>
          <a:bodyPr/>
          <a:lstStyle/>
          <a:p>
            <a:r>
              <a:rPr lang="en-US"/>
              <a:t>Một số annotation thường dùng</a:t>
            </a:r>
          </a:p>
        </p:txBody>
      </p:sp>
      <p:sp>
        <p:nvSpPr>
          <p:cNvPr id="4" name="TextBox 3">
            <a:extLst>
              <a:ext uri="{FF2B5EF4-FFF2-40B4-BE49-F238E27FC236}">
                <a16:creationId xmlns:a16="http://schemas.microsoft.com/office/drawing/2014/main" id="{57ADE7E2-4304-4087-8F32-C46B532847C5}"/>
              </a:ext>
            </a:extLst>
          </p:cNvPr>
          <p:cNvSpPr txBox="1"/>
          <p:nvPr/>
        </p:nvSpPr>
        <p:spPr>
          <a:xfrm>
            <a:off x="726392" y="928604"/>
            <a:ext cx="7486116" cy="3741152"/>
          </a:xfrm>
          <a:prstGeom prst="rect">
            <a:avLst/>
          </a:prstGeom>
          <a:noFill/>
        </p:spPr>
        <p:txBody>
          <a:bodyPr wrap="square" rtlCol="0">
            <a:spAutoFit/>
          </a:bodyPr>
          <a:lstStyle/>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@Result: xác định result object trả về tương tự cấu hình tag result trong tập tin struts.xml</a:t>
            </a:r>
          </a:p>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@Result cho phép chứa các attribute param để truyền tham số phụ khi trả về</a:t>
            </a:r>
          </a:p>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@Results: cho phép trả về nhiều hơn một Result</a:t>
            </a:r>
          </a:p>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@ResultPath: cho phép xác định lại đường dẫn chuyển đến các resource được mapping trong Result</a:t>
            </a:r>
          </a:p>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@Action: ánh xạ tường minh tên action đến các action class và cấu hình exception mapping để xử lý lỗi phát sinh do phương thức execute trong Action class throws ra</a:t>
            </a:r>
          </a:p>
          <a:p>
            <a:pPr marL="285750" marR="0" indent="-285750" algn="just">
              <a:lnSpc>
                <a:spcPct val="150000"/>
              </a:lnSpc>
              <a:spcBef>
                <a:spcPts val="0"/>
              </a:spcBef>
              <a:buClr>
                <a:schemeClr val="tx2"/>
              </a:buClr>
              <a:buFont typeface="Arial" panose="020B0604020202020204" pitchFamily="34" charset="0"/>
              <a:buChar char="•"/>
            </a:pPr>
            <a:r>
              <a:rPr lang="vi-VN" sz="1600" b="0" i="0">
                <a:solidFill>
                  <a:schemeClr val="tx2"/>
                </a:solidFill>
                <a:effectLst/>
                <a:latin typeface="Times New Roman" panose="02020603050405020304" pitchFamily="18" charset="0"/>
              </a:rPr>
              <a:t>@ExceptionMapping: định nghĩa các thức xử lý lỗi cụ thể phát sinh từ execute của Action cho một result</a:t>
            </a:r>
            <a:endParaRPr lang="en-US" sz="1200">
              <a:solidFill>
                <a:schemeClr val="tx2"/>
              </a:solidFill>
            </a:endParaRPr>
          </a:p>
        </p:txBody>
      </p:sp>
    </p:spTree>
    <p:extLst>
      <p:ext uri="{BB962C8B-B14F-4D97-AF65-F5344CB8AC3E}">
        <p14:creationId xmlns:p14="http://schemas.microsoft.com/office/powerpoint/2010/main" val="2945268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082675" y="1418590"/>
            <a:ext cx="6978650" cy="2306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600">
                <a:latin typeface="Calibri" panose="020F0502020204030204" charset="0"/>
                <a:cs typeface="Calibri" panose="020F0502020204030204" charset="0"/>
                <a:sym typeface="+mn-ea"/>
              </a:rPr>
              <a:t>So sánh Spring và Struts framework trong Java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sz="1400">
                <a:solidFill>
                  <a:schemeClr val="lt2"/>
                </a:solidFill>
                <a:latin typeface="Calibri Light" panose="020F0302020204030204" charset="0"/>
                <a:cs typeface="Calibri Light" panose="020F0302020204030204" charset="0"/>
              </a:rPr>
              <a:t>Spring là các gọi tắt của Spring framework, nó còn được gọi là một application framework được sử dụng bới các ứng dụng Java dùng để xây dựng cơ sở hạ tầng và triển khai dựa trên Inversion of control (IOC) và dependency injection (DI).</a:t>
            </a:r>
          </a:p>
        </p:txBody>
      </p:sp>
      <p:sp>
        <p:nvSpPr>
          <p:cNvPr id="2" name="Title 1"/>
          <p:cNvSpPr>
            <a:spLocks noGrp="1"/>
          </p:cNvSpPr>
          <p:nvPr>
            <p:ph type="title"/>
          </p:nvPr>
        </p:nvSpPr>
        <p:spPr/>
        <p:txBody>
          <a:bodyPr/>
          <a:lstStyle/>
          <a:p>
            <a:r>
              <a:rPr lang="en-US" sz="2800">
                <a:latin typeface="Calibri" panose="020F0502020204030204" charset="0"/>
                <a:cs typeface="Calibri" panose="020F0502020204030204" charset="0"/>
              </a:rPr>
              <a:t>Vài nét về Spring framework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sz="1400">
                <a:solidFill>
                  <a:schemeClr val="lt2"/>
                </a:solidFill>
                <a:latin typeface="Calibri Light" panose="020F0302020204030204" charset="0"/>
                <a:cs typeface="Calibri Light" panose="020F0302020204030204" charset="0"/>
              </a:rPr>
              <a:t>Cả hai framework Spring và Struts framework đều được sử dụng để phát triển các ứng dụng web trong Java. Trong khi Struts là framework được ra đời sớm hơn thì Spring được phát triển sau này với nhiều tính năng cải tiến hơn do rút kinh nghiệm từ người đàn anh Struts. Ngày nay cả 2 framework này đều được sử dụng để phát triển các ứng dụng web tuy nhiên Spring framework đang là lựa chọn ưu tiên hơn so với Struts.</a:t>
            </a:r>
          </a:p>
        </p:txBody>
      </p:sp>
      <p:sp>
        <p:nvSpPr>
          <p:cNvPr id="2" name="Title 1"/>
          <p:cNvSpPr>
            <a:spLocks noGrp="1"/>
          </p:cNvSpPr>
          <p:nvPr>
            <p:ph type="title"/>
          </p:nvPr>
        </p:nvSpPr>
        <p:spPr/>
        <p:txBody>
          <a:bodyPr/>
          <a:lstStyle/>
          <a:p>
            <a:r>
              <a:rPr lang="en-US" sz="2800">
                <a:latin typeface="Calibri" panose="020F0502020204030204" charset="0"/>
                <a:cs typeface="Calibri" panose="020F0502020204030204" charset="0"/>
              </a:rPr>
              <a:t>Điểm giống nhau giữa Spring và Struts framework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endParaRPr sz="1400">
              <a:solidFill>
                <a:schemeClr val="lt2"/>
              </a:solidFill>
              <a:latin typeface="Calibri Light" panose="020F0302020204030204" charset="0"/>
              <a:cs typeface="Calibri Light" panose="020F0302020204030204" charset="0"/>
            </a:endParaRPr>
          </a:p>
        </p:txBody>
      </p:sp>
      <p:sp>
        <p:nvSpPr>
          <p:cNvPr id="3" name="Title 2"/>
          <p:cNvSpPr>
            <a:spLocks noGrp="1"/>
          </p:cNvSpPr>
          <p:nvPr>
            <p:ph type="title"/>
          </p:nvPr>
        </p:nvSpPr>
        <p:spPr/>
        <p:txBody>
          <a:bodyPr/>
          <a:lstStyle/>
          <a:p>
            <a:r>
              <a:rPr lang="en-US" sz="2800">
                <a:latin typeface="Calibri" panose="020F0502020204030204" charset="0"/>
                <a:cs typeface="Calibri" panose="020F0502020204030204" charset="0"/>
              </a:rPr>
              <a:t>Một số so sánh giữa Spring vs Struts</a:t>
            </a:r>
          </a:p>
        </p:txBody>
      </p:sp>
      <p:pic>
        <p:nvPicPr>
          <p:cNvPr id="2" name="Picture 1"/>
          <p:cNvPicPr>
            <a:picLocks noChangeAspect="1"/>
          </p:cNvPicPr>
          <p:nvPr/>
        </p:nvPicPr>
        <p:blipFill>
          <a:blip r:embed="rId4"/>
          <a:stretch>
            <a:fillRect/>
          </a:stretch>
        </p:blipFill>
        <p:spPr>
          <a:xfrm>
            <a:off x="755015" y="1152525"/>
            <a:ext cx="7639050" cy="2632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Spring và Struts là 2 framework khác nhau nhưng cùng được dùng để phát triển các ứng dụng web trong Java. Spring cung cấp nhiều tính năng hơn Struts tuy nhiên đều này cũng đồng nghĩa với việc kiến trúc của Spring sẽ phức tạp hơn. Spring framework được nâng cấp rất thường xuyên trong khi Struts không còn được nâng cấp ở thời điểm hiện tại. </a:t>
            </a:r>
          </a:p>
          <a:p>
            <a:pPr marL="0" lvl="0" indent="0" algn="just" rtl="0">
              <a:lnSpc>
                <a:spcPct val="150000"/>
              </a:lnSpc>
              <a:spcBef>
                <a:spcPts val="0"/>
              </a:spcBef>
              <a:spcAft>
                <a:spcPts val="0"/>
              </a:spcAft>
              <a:buNone/>
            </a:pPr>
            <a:endParaRPr sz="1400">
              <a:solidFill>
                <a:schemeClr val="lt2"/>
              </a:solidFill>
              <a:latin typeface="Calibri Light" panose="020F0302020204030204" charset="0"/>
              <a:cs typeface="Calibri Light" panose="020F0302020204030204" charset="0"/>
            </a:endParaRPr>
          </a:p>
          <a:p>
            <a:pPr marL="0" lvl="0" indent="0" algn="just"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Spring mang lợi hiệu xuất tốt hơn với kiến kiến ​​trúc độc lập giữa các lớp model, view, và controller, ngoài ra Spring security cũng là một mảnh ghép quan trọng giúp bảo mật ứng dụng tốt hơn.</a:t>
            </a:r>
          </a:p>
          <a:p>
            <a:pPr marL="0" lvl="0" indent="0" algn="just" rtl="0">
              <a:lnSpc>
                <a:spcPct val="150000"/>
              </a:lnSpc>
              <a:spcBef>
                <a:spcPts val="0"/>
              </a:spcBef>
              <a:spcAft>
                <a:spcPts val="0"/>
              </a:spcAft>
              <a:buNone/>
            </a:pPr>
            <a:endParaRPr lang="en-US" sz="1400">
              <a:solidFill>
                <a:schemeClr val="lt2"/>
              </a:solidFill>
              <a:latin typeface="Calibri Light" panose="020F0302020204030204" charset="0"/>
              <a:cs typeface="Calibri Light" panose="020F0302020204030204" charset="0"/>
            </a:endParaRPr>
          </a:p>
        </p:txBody>
      </p:sp>
      <p:sp>
        <p:nvSpPr>
          <p:cNvPr id="2" name="Title 1"/>
          <p:cNvSpPr>
            <a:spLocks noGrp="1"/>
          </p:cNvSpPr>
          <p:nvPr>
            <p:ph type="title"/>
          </p:nvPr>
        </p:nvSpPr>
        <p:spPr/>
        <p:txBody>
          <a:bodyPr/>
          <a:lstStyle/>
          <a:p>
            <a:r>
              <a:rPr lang="en-US" sz="2800">
                <a:latin typeface="Calibri" panose="020F0502020204030204" charset="0"/>
                <a:cs typeface="Calibri" panose="020F0502020204030204" charset="0"/>
              </a:rPr>
              <a:t>So sánh về hiệu xuất giữa Spring vs Struts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4"/>
        <p:cNvGrpSpPr/>
        <p:nvPr/>
      </p:nvGrpSpPr>
      <p:grpSpPr>
        <a:xfrm>
          <a:off x="0" y="0"/>
          <a:ext cx="0" cy="0"/>
          <a:chOff x="0" y="0"/>
          <a:chExt cx="0" cy="0"/>
        </a:xfrm>
      </p:grpSpPr>
      <p:sp>
        <p:nvSpPr>
          <p:cNvPr id="2" name="Title 1"/>
          <p:cNvSpPr/>
          <p:nvPr/>
        </p:nvSpPr>
        <p:spPr>
          <a:xfrm>
            <a:off x="720090" y="2211705"/>
            <a:ext cx="7703820" cy="7473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1pPr>
            <a:lvl2pPr marR="0" lvl="1"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2pPr>
            <a:lvl3pPr marR="0" lvl="2"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3pPr>
            <a:lvl4pPr marR="0" lvl="3"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4pPr>
            <a:lvl5pPr marR="0" lvl="4"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5pPr>
            <a:lvl6pPr marR="0" lvl="5"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6pPr>
            <a:lvl7pPr marR="0" lvl="6"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7pPr>
            <a:lvl8pPr marR="0" lvl="7"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8pPr>
            <a:lvl9pPr marR="0" lvl="8"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9pPr>
          </a:lstStyle>
          <a:p>
            <a:r>
              <a:rPr lang="en-US" sz="4400">
                <a:latin typeface="Calibri" panose="020F0502020204030204" charset="0"/>
                <a:cs typeface="Calibri" panose="020F0502020204030204" charset="0"/>
              </a:rPr>
              <a:t>Thank For Watching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4"/>
        <p:cNvGrpSpPr/>
        <p:nvPr/>
      </p:nvGrpSpPr>
      <p:grpSpPr>
        <a:xfrm>
          <a:off x="0" y="0"/>
          <a:ext cx="0" cy="0"/>
          <a:chOff x="0" y="0"/>
          <a:chExt cx="0" cy="0"/>
        </a:xfrm>
      </p:grpSpPr>
      <p:sp>
        <p:nvSpPr>
          <p:cNvPr id="2" name="Title 1"/>
          <p:cNvSpPr/>
          <p:nvPr/>
        </p:nvSpPr>
        <p:spPr>
          <a:xfrm>
            <a:off x="720090" y="2211705"/>
            <a:ext cx="7703820" cy="7473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1pPr>
            <a:lvl2pPr marR="0" lvl="1"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2pPr>
            <a:lvl3pPr marR="0" lvl="2"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3pPr>
            <a:lvl4pPr marR="0" lvl="3"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4pPr>
            <a:lvl5pPr marR="0" lvl="4"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5pPr>
            <a:lvl6pPr marR="0" lvl="5"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6pPr>
            <a:lvl7pPr marR="0" lvl="6"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7pPr>
            <a:lvl8pPr marR="0" lvl="7"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8pPr>
            <a:lvl9pPr marR="0" lvl="8" algn="ctr" rtl="0">
              <a:lnSpc>
                <a:spcPct val="100000"/>
              </a:lnSpc>
              <a:spcBef>
                <a:spcPts val="0"/>
              </a:spcBef>
              <a:spcAft>
                <a:spcPts val="0"/>
              </a:spcAft>
              <a:buClr>
                <a:schemeClr val="lt2"/>
              </a:buClr>
              <a:buSzPts val="3000"/>
              <a:buFont typeface="Rajdhani" panose="02000000000000000000"/>
              <a:buNone/>
              <a:defRPr sz="3000" b="1" i="0" u="none" strike="noStrike" cap="none">
                <a:solidFill>
                  <a:schemeClr val="lt2"/>
                </a:solidFill>
                <a:latin typeface="Rajdhani" panose="02000000000000000000"/>
                <a:ea typeface="Rajdhani" panose="02000000000000000000"/>
                <a:cs typeface="Rajdhani" panose="02000000000000000000"/>
                <a:sym typeface="Rajdhani" panose="02000000000000000000"/>
              </a:defRPr>
            </a:lvl9pPr>
          </a:lstStyle>
          <a:p>
            <a:r>
              <a:rPr lang="en-US" sz="4400">
                <a:latin typeface="Calibri" panose="020F0502020204030204" charset="0"/>
                <a:cs typeface="Calibri" panose="020F0502020204030204" charset="0"/>
              </a:rPr>
              <a:t>Demo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12692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sz="3000"/>
              <a:t>Lý do ra đời ?</a:t>
            </a:r>
          </a:p>
        </p:txBody>
      </p:sp>
      <p:sp>
        <p:nvSpPr>
          <p:cNvPr id="110" name="Google Shape;110;p25"/>
          <p:cNvSpPr txBox="1">
            <a:spLocks noGrp="1"/>
          </p:cNvSpPr>
          <p:nvPr>
            <p:ph type="body" idx="1"/>
          </p:nvPr>
        </p:nvSpPr>
        <p:spPr>
          <a:xfrm>
            <a:off x="720000" y="62796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Trong mô hình MVC chuẩn</a:t>
            </a:r>
            <a:r>
              <a:rPr lang="en-US" sz="1400">
                <a:solidFill>
                  <a:schemeClr val="lt2"/>
                </a:solidFill>
                <a:latin typeface="Calibri Light" panose="020F0302020204030204" charset="0"/>
                <a:cs typeface="Calibri Light" panose="020F0302020204030204" charset="0"/>
              </a:rPr>
              <a:t> chúng ta thấy rằng việc tách ra 03 thành phần riêng biệt đã tạo thuận lợi cho chúng ta rất nhiều khi tách riêng thành phần Controller, Giao diện – View và phần xử lý – Model.    </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Tuy nhiên, mô hình vẫn còn hạn chế đó là việc chuyển trang định hướng kết xuất, sự kết nối và trao đổi dữ liệu và định hướng xử lý đến Model hay View tương ứng vẫn còn lệ thuộc vào khá nhiều code Java trong Servlet. Struts đưa các làm cho việc mapping và kết xuất trở nên uyển chuyển hơn thông qua tập tin cấu hình struts-config.xml, đây tập tin cấu hình mapping, xác định kết xuất, xác định Model xử lý và kết xuất với View. Tập tin này được parsing thành class tương ứng khi thực thi và làm vai trò như Controller để điều phối và xác định xử lý, che dấu bớt sự phức tạp cho người lập trình khi mapping </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Nhìn tổng quan mô hình hoạt động giống hoàn toàn khái niệm MVC 2, điểm khác biệt ở đây là tất cả mọi thứ phải thông qua struts-config.xml và một phần nào đó Struts che dấu Action Servlet đối với người lập trình để tạo nên tính linh hoạt trong việc xây dựng và bảo trì ứng dụng Web, đặc biệt là việc mapping kết xuất giữa các trang không còn lệ thuộc và đặt trong code servlet dẫn đến việc mapping trở nên linh hoạt và uyển chuyển hơn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t>Quá trình hình thành và phát triển</a:t>
            </a: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95205" y="170728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tx2"/>
                </a:solidFill>
                <a:latin typeface="Calibri Light" panose="020F0302020204030204" charset="0"/>
                <a:cs typeface="Calibri Light" panose="020F0302020204030204" charset="0"/>
                <a:sym typeface="+mn-ea"/>
              </a:rPr>
              <a:t>Struts ra đời bởi Craig McClanahan và được Apache hỗ trợ</a:t>
            </a:r>
            <a:endParaRPr lang="en-GB">
              <a:solidFill>
                <a:schemeClr val="tx2"/>
              </a:solidFill>
              <a:latin typeface="Calibri Light" panose="020F0302020204030204" charset="0"/>
              <a:ea typeface="Fira Sans Condensed Light" panose="020B0503050000020004"/>
              <a:cs typeface="Calibri Light" panose="020F0302020204030204" charset="0"/>
              <a:sym typeface="+mn-ea"/>
            </a:endParaRPr>
          </a:p>
        </p:txBody>
      </p:sp>
      <p:sp>
        <p:nvSpPr>
          <p:cNvPr id="145" name="Google Shape;145;p28"/>
          <p:cNvSpPr txBox="1"/>
          <p:nvPr/>
        </p:nvSpPr>
        <p:spPr>
          <a:xfrm>
            <a:off x="6267455" y="170728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solidFill>
                  <a:schemeClr val="lt2"/>
                </a:solidFill>
                <a:latin typeface="Rajdhani" panose="02000000000000000000"/>
                <a:ea typeface="Rajdhani" panose="02000000000000000000"/>
                <a:cs typeface="Rajdhani" panose="02000000000000000000"/>
                <a:sym typeface="Rajdhani" panose="02000000000000000000"/>
              </a:rPr>
              <a:t> 5-</a:t>
            </a:r>
            <a:r>
              <a:rPr lang="en-GB" sz="2400" b="1">
                <a:solidFill>
                  <a:schemeClr val="lt2"/>
                </a:solidFill>
                <a:latin typeface="Rajdhani" panose="02000000000000000000"/>
                <a:ea typeface="Rajdhani" panose="02000000000000000000"/>
                <a:cs typeface="Rajdhani" panose="02000000000000000000"/>
                <a:sym typeface="Rajdhani" panose="02000000000000000000"/>
              </a:rPr>
              <a:t>200</a:t>
            </a:r>
            <a:r>
              <a:rPr lang="en-US" altLang="en-GB" sz="2400" b="1">
                <a:solidFill>
                  <a:schemeClr val="lt2"/>
                </a:solidFill>
                <a:latin typeface="Rajdhani" panose="02000000000000000000"/>
                <a:ea typeface="Rajdhani" panose="02000000000000000000"/>
                <a:cs typeface="Rajdhani" panose="02000000000000000000"/>
                <a:sym typeface="Rajdhani" panose="02000000000000000000"/>
              </a:rPr>
              <a:t>0</a:t>
            </a:r>
          </a:p>
        </p:txBody>
      </p:sp>
      <p:sp>
        <p:nvSpPr>
          <p:cNvPr id="146" name="Google Shape;146;p28"/>
          <p:cNvSpPr txBox="1"/>
          <p:nvPr/>
        </p:nvSpPr>
        <p:spPr>
          <a:xfrm>
            <a:off x="6267455" y="2448385"/>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2"/>
                </a:solidFill>
                <a:latin typeface="Calibri Light" panose="020F0302020204030204" charset="0"/>
                <a:cs typeface="Calibri Light" panose="020F0302020204030204" charset="0"/>
                <a:sym typeface="+mn-ea"/>
              </a:rPr>
              <a:t>Struts 1.0 được công bố</a:t>
            </a:r>
            <a:endParaRPr lang="en-GB">
              <a:solidFill>
                <a:schemeClr val="tx2"/>
              </a:solidFill>
              <a:latin typeface="Calibri Light" panose="020F0302020204030204" charset="0"/>
              <a:ea typeface="Fira Sans Condensed Light" panose="020B0503050000020004"/>
              <a:cs typeface="Calibri Light" panose="020F0302020204030204" charset="0"/>
              <a:sym typeface="+mn-ea"/>
            </a:endParaRPr>
          </a:p>
        </p:txBody>
      </p:sp>
      <p:sp>
        <p:nvSpPr>
          <p:cNvPr id="147" name="Google Shape;147;p28"/>
          <p:cNvSpPr txBox="1"/>
          <p:nvPr/>
        </p:nvSpPr>
        <p:spPr>
          <a:xfrm>
            <a:off x="3995205" y="318756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tx2"/>
                </a:solidFill>
                <a:latin typeface="Calibri Light" panose="020F0302020204030204" charset="0"/>
                <a:cs typeface="Calibri Light" panose="020F0302020204030204" charset="0"/>
                <a:sym typeface="+mn-ea"/>
              </a:rPr>
              <a:t>Phiên bản hiện tại là Struts 2.5.20 được công bố </a:t>
            </a:r>
            <a:endParaRPr lang="en-GB">
              <a:solidFill>
                <a:schemeClr val="tx2"/>
              </a:solidFill>
              <a:latin typeface="Calibri Light" panose="020F0302020204030204" charset="0"/>
              <a:ea typeface="Fira Sans Condensed Light" panose="020B0503050000020004"/>
              <a:cs typeface="Calibri Light" panose="020F0302020204030204" charset="0"/>
              <a:sym typeface="+mn-ea"/>
            </a:endParaRPr>
          </a:p>
        </p:txBody>
      </p:sp>
      <p:sp>
        <p:nvSpPr>
          <p:cNvPr id="149" name="Google Shape;149;p28"/>
          <p:cNvSpPr txBox="1"/>
          <p:nvPr/>
        </p:nvSpPr>
        <p:spPr>
          <a:xfrm>
            <a:off x="3995205" y="244838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altLang="en-GB" sz="2400" b="1">
                <a:solidFill>
                  <a:schemeClr val="lt2"/>
                </a:solidFill>
                <a:latin typeface="Rajdhani" panose="02000000000000000000"/>
                <a:ea typeface="Rajdhani" panose="02000000000000000000"/>
                <a:cs typeface="Rajdhani" panose="02000000000000000000"/>
                <a:sym typeface="Rajdhani" panose="02000000000000000000"/>
              </a:rPr>
              <a:t>6-2001</a:t>
            </a:r>
          </a:p>
        </p:txBody>
      </p:sp>
      <p:sp>
        <p:nvSpPr>
          <p:cNvPr id="150" name="Google Shape;150;p28"/>
          <p:cNvSpPr txBox="1"/>
          <p:nvPr/>
        </p:nvSpPr>
        <p:spPr>
          <a:xfrm>
            <a:off x="6267455" y="318756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chemeClr val="lt2"/>
                </a:solidFill>
                <a:latin typeface="Rajdhani" panose="02000000000000000000"/>
                <a:ea typeface="Rajdhani" panose="02000000000000000000"/>
                <a:cs typeface="Rajdhani" panose="02000000000000000000"/>
                <a:sym typeface="Rajdhani" panose="02000000000000000000"/>
              </a:rPr>
              <a:t>14/1/2019</a:t>
            </a:r>
          </a:p>
        </p:txBody>
      </p:sp>
      <p:cxnSp>
        <p:nvCxnSpPr>
          <p:cNvPr id="152" name="Google Shape;152;p28"/>
          <p:cNvCxnSpPr>
            <a:stCxn id="144" idx="3"/>
            <a:endCxn id="145" idx="1"/>
          </p:cNvCxnSpPr>
          <p:nvPr/>
        </p:nvCxnSpPr>
        <p:spPr>
          <a:xfrm>
            <a:off x="6058905" y="202048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58905" y="276158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58905" y="3500760"/>
            <a:ext cx="2085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Light" panose="020F0302020204030204" charset="0"/>
                <a:cs typeface="Calibri Light" panose="020F0302020204030204" charset="0"/>
                <a:sym typeface="+mn-ea"/>
              </a:rPr>
              <a:t>-</a:t>
            </a:r>
            <a:r>
              <a:rPr>
                <a:latin typeface="Calibri Light" panose="020F0302020204030204" charset="0"/>
                <a:cs typeface="Calibri Light" panose="020F0302020204030204" charset="0"/>
                <a:sym typeface="+mn-ea"/>
              </a:rPr>
              <a:t>Các thành phần của Struts Framework</a:t>
            </a:r>
            <a:r>
              <a:rPr lang="en-US">
                <a:latin typeface="Calibri Light" panose="020F0302020204030204" charset="0"/>
                <a:cs typeface="Calibri Light" panose="020F0302020204030204" charset="0"/>
                <a:sym typeface="+mn-ea"/>
              </a:rPr>
              <a:t>: </a:t>
            </a:r>
            <a:endParaRPr lang="en-US" altLang="en-GB" sz="300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Basic: hỗ trợ các thành phần cơ bản để xây dựng ứng dụng web trên nền tảng MVC2</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Tag Libraries: hỗ trợ một số tag library để xây dựng ứng dụng nhưng Struts có khả năng không cần dùng tag library này mà dùng trực tiếp luôn HTML control</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Tiles Plugins: hỗ trợ việc xây dựng ứng dụng theo dạng Master Page để áp dụng trên toàn trang web</a:t>
            </a:r>
          </a:p>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Validator Plugins: hỗ trợ validation trên phía server thông qua việc cấu hình thông tin các form và control nhập liệu trên xml</a:t>
            </a:r>
          </a:p>
          <a:p>
            <a:pPr marL="0" lvl="0" indent="0" algn="l" rtl="0">
              <a:lnSpc>
                <a:spcPct val="150000"/>
              </a:lnSpc>
              <a:spcBef>
                <a:spcPts val="0"/>
              </a:spcBef>
              <a:spcAft>
                <a:spcPts val="0"/>
              </a:spcAft>
              <a:buNone/>
            </a:pPr>
            <a:endParaRPr sz="1400">
              <a:solidFill>
                <a:schemeClr val="lt2"/>
              </a:solidFill>
              <a:latin typeface="Calibri Light" panose="020F0302020204030204" charset="0"/>
              <a:cs typeface="Calibri Light" panose="020F03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Khi user gửi yêu cầu truy xuất ứng dụng web, request được chuyển đến ActionServlet, đây là Servlet được tạo sẵn trong Framework để làm chức năng như Controller</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1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a:latin typeface="Calibri Light" panose="020F0302020204030204" charset="0"/>
                <a:cs typeface="Calibri Light" panose="020F0302020204030204" charset="0"/>
                <a:sym typeface="+mn-ea"/>
              </a:rPr>
              <a:t>Cơ chế hoạt động của Struts Framework</a:t>
            </a:r>
            <a:endParaRPr lang="en-US" altLang="en-GB" sz="3000"/>
          </a:p>
        </p:txBody>
      </p:sp>
      <p:sp>
        <p:nvSpPr>
          <p:cNvPr id="110" name="Google Shape;110;p25"/>
          <p:cNvSpPr txBox="1">
            <a:spLocks noGrp="1"/>
          </p:cNvSpPr>
          <p:nvPr>
            <p:ph type="body" idx="1"/>
          </p:nvPr>
        </p:nvSpPr>
        <p:spPr>
          <a:xfrm>
            <a:off x="739775" y="3711575"/>
            <a:ext cx="7664450" cy="137287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lnSpc>
                <a:spcPct val="150000"/>
              </a:lnSpc>
              <a:spcBef>
                <a:spcPts val="0"/>
              </a:spcBef>
              <a:spcAft>
                <a:spcPts val="0"/>
              </a:spcAft>
              <a:buNone/>
            </a:pPr>
            <a:r>
              <a:rPr lang="en-US" sz="1400">
                <a:solidFill>
                  <a:schemeClr val="lt2"/>
                </a:solidFill>
                <a:latin typeface="Calibri Light" panose="020F0302020204030204" charset="0"/>
                <a:cs typeface="Calibri Light" panose="020F0302020204030204" charset="0"/>
              </a:rPr>
              <a:t>- </a:t>
            </a:r>
            <a:r>
              <a:rPr sz="1400">
                <a:solidFill>
                  <a:schemeClr val="lt2"/>
                </a:solidFill>
                <a:latin typeface="Calibri Light" panose="020F0302020204030204" charset="0"/>
                <a:cs typeface="Calibri Light" panose="020F0302020204030204" charset="0"/>
              </a:rPr>
              <a:t>Action Server trích xuất thành phần request nhận được để so sánh với nội dung được mapping trong tập tin cấu hình struts-config.xml để tìm ra các thành phần tương ứng cấn xử lý</a:t>
            </a:r>
          </a:p>
        </p:txBody>
      </p:sp>
      <p:pic>
        <p:nvPicPr>
          <p:cNvPr id="2" name="Picture 1"/>
          <p:cNvPicPr>
            <a:picLocks noChangeAspect="1"/>
          </p:cNvPicPr>
          <p:nvPr/>
        </p:nvPicPr>
        <p:blipFill>
          <a:blip r:embed="rId4"/>
          <a:stretch>
            <a:fillRect/>
          </a:stretch>
        </p:blipFill>
        <p:spPr>
          <a:xfrm>
            <a:off x="683260" y="624205"/>
            <a:ext cx="7700645" cy="3084830"/>
          </a:xfrm>
          <a:prstGeom prst="rect">
            <a:avLst/>
          </a:prstGeom>
        </p:spPr>
      </p:pic>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3884</Words>
  <Application>Microsoft Office PowerPoint</Application>
  <PresentationFormat>On-screen Show (16:9)</PresentationFormat>
  <Paragraphs>219</Paragraphs>
  <Slides>48</Slides>
  <Notes>37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48</vt:i4>
      </vt:variant>
    </vt:vector>
  </HeadingPairs>
  <TitlesOfParts>
    <vt:vector size="63" baseType="lpstr">
      <vt:lpstr>Josefin Slab</vt:lpstr>
      <vt:lpstr>Fira Sans Condensed</vt:lpstr>
      <vt:lpstr>Consolas</vt:lpstr>
      <vt:lpstr>Proxima Nova</vt:lpstr>
      <vt:lpstr>Anton</vt:lpstr>
      <vt:lpstr>Fira Sans Condensed Light</vt:lpstr>
      <vt:lpstr>Arial</vt:lpstr>
      <vt:lpstr>Times New Roman</vt:lpstr>
      <vt:lpstr>Proxima Nova Semibold</vt:lpstr>
      <vt:lpstr>Calibri Light</vt:lpstr>
      <vt:lpstr>Rajdhani</vt:lpstr>
      <vt:lpstr>Calibri</vt:lpstr>
      <vt:lpstr>Advent Pro Light</vt:lpstr>
      <vt:lpstr>Ai Tech Agency by Slidesgo</vt:lpstr>
      <vt:lpstr>Slidesgo Final Pages</vt:lpstr>
      <vt:lpstr>Tổng quan về Struts</vt:lpstr>
      <vt:lpstr>Thành Viên Nhóm 7</vt:lpstr>
      <vt:lpstr>Struts Framework</vt:lpstr>
      <vt:lpstr>Struts là gì? </vt:lpstr>
      <vt:lpstr>Lý do ra đời ?</vt:lpstr>
      <vt:lpstr>Quá trình hình thành và phát triển</vt:lpstr>
      <vt:lpstr>-Các thành phần của Struts Framework: </vt:lpstr>
      <vt:lpstr>Cơ chế hoạt động của Struts Framework</vt:lpstr>
      <vt:lpstr>Cơ chế hoạt động của Struts Framework</vt:lpstr>
      <vt:lpstr>Cơ chế hoạt động của Struts Framework</vt:lpstr>
      <vt:lpstr>Cơ chế hoạt động của Struts Framework</vt:lpstr>
      <vt:lpstr>Cơ chế hoạt động của Struts Framework</vt:lpstr>
      <vt:lpstr>Cơ chế hoạt động của Struts Framework</vt:lpstr>
      <vt:lpstr>Cơ chế hoạt động của Struts Framework</vt:lpstr>
      <vt:lpstr>Sự ra đời của Struts 2</vt:lpstr>
      <vt:lpstr>Struts 2 Framework</vt:lpstr>
      <vt:lpstr>Tổng quan về Struts 2 Framework.</vt:lpstr>
      <vt:lpstr>Một số đặc tính cải tiến của Strut2 Framework</vt:lpstr>
      <vt:lpstr>Một số đặc tính cải tiến của Strut2 Framework</vt:lpstr>
      <vt:lpstr>Cơ chế hoạt động của Struts 2 Framework</vt:lpstr>
      <vt:lpstr>Cơ chế hoạt động của Struts 2 Framework</vt:lpstr>
      <vt:lpstr>Cơ chế hoạt động của Struts 2 Framework</vt:lpstr>
      <vt:lpstr>Cơ chế hoạt động của Struts 2 Framework</vt:lpstr>
      <vt:lpstr>PowerPoint Presentation</vt:lpstr>
      <vt:lpstr>Sự Khác Biệt Giữa Struts1 Framework  và Struts2 Framework </vt:lpstr>
      <vt:lpstr>Để nhanh chóng tiếp cận Struts2 chúng ta sẽ so sánh điểm khác biệt trên Struts1</vt:lpstr>
      <vt:lpstr>PowerPoint Presentation</vt:lpstr>
      <vt:lpstr>Các thành phần chính và thường dùng của Struts 2 </vt:lpstr>
      <vt:lpstr>FilterDispatcher</vt:lpstr>
      <vt:lpstr>PowerPoint Presentation</vt:lpstr>
      <vt:lpstr>Struts Config (struts.xml)</vt:lpstr>
      <vt:lpstr>Struts Config (struts.xml)</vt:lpstr>
      <vt:lpstr>ValueStack</vt:lpstr>
      <vt:lpstr>ActionContext</vt:lpstr>
      <vt:lpstr>OGNL</vt:lpstr>
      <vt:lpstr>Truy cập HttpServletRequest</vt:lpstr>
      <vt:lpstr>Truy cập HttpSession</vt:lpstr>
      <vt:lpstr>Struts 2  (Annotation)</vt:lpstr>
      <vt:lpstr>Khái niệm về sử dụng annotation trong Struts2 Framework</vt:lpstr>
      <vt:lpstr>PowerPoint Presentation</vt:lpstr>
      <vt:lpstr>Một số annotation thường dùng</vt:lpstr>
      <vt:lpstr>So sánh Spring và Struts framework trong Java</vt:lpstr>
      <vt:lpstr>Vài nét về Spring framework </vt:lpstr>
      <vt:lpstr>Điểm giống nhau giữa Spring và Struts framework </vt:lpstr>
      <vt:lpstr>Một số so sánh giữa Spring vs Struts</vt:lpstr>
      <vt:lpstr>So sánh về hiệu xuất giữa Spring vs Struts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Struts</dc:title>
  <dc:creator/>
  <cp:lastModifiedBy>Tin Nguyen</cp:lastModifiedBy>
  <cp:revision>16</cp:revision>
  <dcterms:created xsi:type="dcterms:W3CDTF">2022-03-28T13:42:00Z</dcterms:created>
  <dcterms:modified xsi:type="dcterms:W3CDTF">2022-04-01T02:39:26Z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A1323DAFF33B4752AC8BA38CF13E2C6C</vt:lpwstr>
  </property>
  <property fmtid="{D5CDD505-2E9C-101B-9397-08002B2CF9AE}" pid="3" name="KSOProductBuildVer">
    <vt:lpwstr>1033-11.2.0.11042</vt:lpwstr>
  </property>
</Properties>
</file>